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4" r:id="rId5"/>
    <p:sldId id="259" r:id="rId6"/>
    <p:sldId id="260" r:id="rId7"/>
    <p:sldId id="261" r:id="rId8"/>
    <p:sldId id="26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169"/>
    <p:restoredTop sz="94687"/>
  </p:normalViewPr>
  <p:slideViewPr>
    <p:cSldViewPr snapToGrid="0" snapToObjects="1">
      <p:cViewPr varScale="1">
        <p:scale>
          <a:sx n="105" d="100"/>
          <a:sy n="105" d="100"/>
        </p:scale>
        <p:origin x="144" y="4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E950AC-AFB6-9245-9AEF-2432338687B7}"/>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84E74DD0-A0FD-B640-905C-7DFBEED915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EF1D5A46-D9D1-8342-89C3-48E3E65F38A8}"/>
              </a:ext>
            </a:extLst>
          </p:cNvPr>
          <p:cNvSpPr>
            <a:spLocks noGrp="1"/>
          </p:cNvSpPr>
          <p:nvPr>
            <p:ph type="dt" sz="half" idx="10"/>
          </p:nvPr>
        </p:nvSpPr>
        <p:spPr/>
        <p:txBody>
          <a:bodyPr/>
          <a:lstStyle/>
          <a:p>
            <a:fld id="{B56BF553-0655-9E4A-A347-AD324ABE9375}" type="datetimeFigureOut">
              <a:rPr lang="en-US" smtClean="0"/>
              <a:t>9/25/2021</a:t>
            </a:fld>
            <a:endParaRPr lang="en-US"/>
          </a:p>
        </p:txBody>
      </p:sp>
      <p:sp>
        <p:nvSpPr>
          <p:cNvPr id="5" name="Footer Placeholder 4">
            <a:extLst>
              <a:ext uri="{FF2B5EF4-FFF2-40B4-BE49-F238E27FC236}">
                <a16:creationId xmlns:a16="http://schemas.microsoft.com/office/drawing/2014/main" id="{32D72985-9001-3944-BDB3-C4CB2D8B7A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37E7A1-C636-7C4D-A0C2-52C8BEB84B13}"/>
              </a:ext>
            </a:extLst>
          </p:cNvPr>
          <p:cNvSpPr>
            <a:spLocks noGrp="1"/>
          </p:cNvSpPr>
          <p:nvPr>
            <p:ph type="sldNum" sz="quarter" idx="12"/>
          </p:nvPr>
        </p:nvSpPr>
        <p:spPr/>
        <p:txBody>
          <a:bodyPr/>
          <a:lstStyle/>
          <a:p>
            <a:fld id="{CE919791-613B-484B-9D72-4AF75B0280EE}" type="slidenum">
              <a:rPr lang="en-US" smtClean="0"/>
              <a:t>‹#›</a:t>
            </a:fld>
            <a:endParaRPr lang="en-US"/>
          </a:p>
        </p:txBody>
      </p:sp>
    </p:spTree>
    <p:extLst>
      <p:ext uri="{BB962C8B-B14F-4D97-AF65-F5344CB8AC3E}">
        <p14:creationId xmlns:p14="http://schemas.microsoft.com/office/powerpoint/2010/main" val="457291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7F539E-4818-1143-8195-49471E873319}"/>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44188064-537E-D244-9938-019E42ABC8B8}"/>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B97055C-5165-EC41-9C95-BEFBD5CF18B4}"/>
              </a:ext>
            </a:extLst>
          </p:cNvPr>
          <p:cNvSpPr>
            <a:spLocks noGrp="1"/>
          </p:cNvSpPr>
          <p:nvPr>
            <p:ph type="dt" sz="half" idx="10"/>
          </p:nvPr>
        </p:nvSpPr>
        <p:spPr/>
        <p:txBody>
          <a:bodyPr/>
          <a:lstStyle/>
          <a:p>
            <a:fld id="{B56BF553-0655-9E4A-A347-AD324ABE9375}" type="datetimeFigureOut">
              <a:rPr lang="en-US" smtClean="0"/>
              <a:t>9/25/2021</a:t>
            </a:fld>
            <a:endParaRPr lang="en-US"/>
          </a:p>
        </p:txBody>
      </p:sp>
      <p:sp>
        <p:nvSpPr>
          <p:cNvPr id="5" name="Footer Placeholder 4">
            <a:extLst>
              <a:ext uri="{FF2B5EF4-FFF2-40B4-BE49-F238E27FC236}">
                <a16:creationId xmlns:a16="http://schemas.microsoft.com/office/drawing/2014/main" id="{5FC1EF77-47FA-674E-AC58-6B29F111E7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2301A2-F08A-0C47-A73D-C44E08399213}"/>
              </a:ext>
            </a:extLst>
          </p:cNvPr>
          <p:cNvSpPr>
            <a:spLocks noGrp="1"/>
          </p:cNvSpPr>
          <p:nvPr>
            <p:ph type="sldNum" sz="quarter" idx="12"/>
          </p:nvPr>
        </p:nvSpPr>
        <p:spPr/>
        <p:txBody>
          <a:bodyPr/>
          <a:lstStyle/>
          <a:p>
            <a:fld id="{CE919791-613B-484B-9D72-4AF75B0280EE}" type="slidenum">
              <a:rPr lang="en-US" smtClean="0"/>
              <a:t>‹#›</a:t>
            </a:fld>
            <a:endParaRPr lang="en-US"/>
          </a:p>
        </p:txBody>
      </p:sp>
    </p:spTree>
    <p:extLst>
      <p:ext uri="{BB962C8B-B14F-4D97-AF65-F5344CB8AC3E}">
        <p14:creationId xmlns:p14="http://schemas.microsoft.com/office/powerpoint/2010/main" val="22408464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850FAB2-5D85-E849-909F-3D5EFA3506A0}"/>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9CCC7744-C366-D842-BA53-795BD42DC021}"/>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10288FBE-AC96-FF40-A8E3-48348B5EAEF7}"/>
              </a:ext>
            </a:extLst>
          </p:cNvPr>
          <p:cNvSpPr>
            <a:spLocks noGrp="1"/>
          </p:cNvSpPr>
          <p:nvPr>
            <p:ph type="dt" sz="half" idx="10"/>
          </p:nvPr>
        </p:nvSpPr>
        <p:spPr/>
        <p:txBody>
          <a:bodyPr/>
          <a:lstStyle/>
          <a:p>
            <a:fld id="{B56BF553-0655-9E4A-A347-AD324ABE9375}" type="datetimeFigureOut">
              <a:rPr lang="en-US" smtClean="0"/>
              <a:t>9/25/2021</a:t>
            </a:fld>
            <a:endParaRPr lang="en-US"/>
          </a:p>
        </p:txBody>
      </p:sp>
      <p:sp>
        <p:nvSpPr>
          <p:cNvPr id="5" name="Footer Placeholder 4">
            <a:extLst>
              <a:ext uri="{FF2B5EF4-FFF2-40B4-BE49-F238E27FC236}">
                <a16:creationId xmlns:a16="http://schemas.microsoft.com/office/drawing/2014/main" id="{A6F6DB53-BBC0-C442-94BE-9C3AF1CD10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D354DF-3948-F84D-95CA-4F4DB851B09C}"/>
              </a:ext>
            </a:extLst>
          </p:cNvPr>
          <p:cNvSpPr>
            <a:spLocks noGrp="1"/>
          </p:cNvSpPr>
          <p:nvPr>
            <p:ph type="sldNum" sz="quarter" idx="12"/>
          </p:nvPr>
        </p:nvSpPr>
        <p:spPr/>
        <p:txBody>
          <a:bodyPr/>
          <a:lstStyle/>
          <a:p>
            <a:fld id="{CE919791-613B-484B-9D72-4AF75B0280EE}" type="slidenum">
              <a:rPr lang="en-US" smtClean="0"/>
              <a:t>‹#›</a:t>
            </a:fld>
            <a:endParaRPr lang="en-US"/>
          </a:p>
        </p:txBody>
      </p:sp>
    </p:spTree>
    <p:extLst>
      <p:ext uri="{BB962C8B-B14F-4D97-AF65-F5344CB8AC3E}">
        <p14:creationId xmlns:p14="http://schemas.microsoft.com/office/powerpoint/2010/main" val="9442796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AEF7D-D066-3C49-8A7E-F1A16197E926}"/>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EB8D59AB-50AE-FD4B-B3C7-C503232D965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D777E5E-45A0-AE4E-B011-A236D2FE496C}"/>
              </a:ext>
            </a:extLst>
          </p:cNvPr>
          <p:cNvSpPr>
            <a:spLocks noGrp="1"/>
          </p:cNvSpPr>
          <p:nvPr>
            <p:ph type="dt" sz="half" idx="10"/>
          </p:nvPr>
        </p:nvSpPr>
        <p:spPr/>
        <p:txBody>
          <a:bodyPr/>
          <a:lstStyle/>
          <a:p>
            <a:fld id="{B56BF553-0655-9E4A-A347-AD324ABE9375}" type="datetimeFigureOut">
              <a:rPr lang="en-US" smtClean="0"/>
              <a:t>9/25/2021</a:t>
            </a:fld>
            <a:endParaRPr lang="en-US"/>
          </a:p>
        </p:txBody>
      </p:sp>
      <p:sp>
        <p:nvSpPr>
          <p:cNvPr id="5" name="Footer Placeholder 4">
            <a:extLst>
              <a:ext uri="{FF2B5EF4-FFF2-40B4-BE49-F238E27FC236}">
                <a16:creationId xmlns:a16="http://schemas.microsoft.com/office/drawing/2014/main" id="{0E87AB56-7C00-FD41-9B98-7D679DC6F47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A9E95A-47BC-2A4E-B5C4-4CDBCB803C40}"/>
              </a:ext>
            </a:extLst>
          </p:cNvPr>
          <p:cNvSpPr>
            <a:spLocks noGrp="1"/>
          </p:cNvSpPr>
          <p:nvPr>
            <p:ph type="sldNum" sz="quarter" idx="12"/>
          </p:nvPr>
        </p:nvSpPr>
        <p:spPr/>
        <p:txBody>
          <a:bodyPr/>
          <a:lstStyle/>
          <a:p>
            <a:fld id="{CE919791-613B-484B-9D72-4AF75B0280EE}" type="slidenum">
              <a:rPr lang="en-US" smtClean="0"/>
              <a:t>‹#›</a:t>
            </a:fld>
            <a:endParaRPr lang="en-US"/>
          </a:p>
        </p:txBody>
      </p:sp>
    </p:spTree>
    <p:extLst>
      <p:ext uri="{BB962C8B-B14F-4D97-AF65-F5344CB8AC3E}">
        <p14:creationId xmlns:p14="http://schemas.microsoft.com/office/powerpoint/2010/main" val="3194818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D19DDD-89FE-6348-B514-4221F4CD0AF0}"/>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F272971-AAAB-0F4B-BCA8-98594FA841E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04FABE8-D997-E740-9E64-2AC08C0F4D2E}"/>
              </a:ext>
            </a:extLst>
          </p:cNvPr>
          <p:cNvSpPr>
            <a:spLocks noGrp="1"/>
          </p:cNvSpPr>
          <p:nvPr>
            <p:ph type="dt" sz="half" idx="10"/>
          </p:nvPr>
        </p:nvSpPr>
        <p:spPr/>
        <p:txBody>
          <a:bodyPr/>
          <a:lstStyle/>
          <a:p>
            <a:fld id="{B56BF553-0655-9E4A-A347-AD324ABE9375}" type="datetimeFigureOut">
              <a:rPr lang="en-US" smtClean="0"/>
              <a:t>9/25/2021</a:t>
            </a:fld>
            <a:endParaRPr lang="en-US"/>
          </a:p>
        </p:txBody>
      </p:sp>
      <p:sp>
        <p:nvSpPr>
          <p:cNvPr id="5" name="Footer Placeholder 4">
            <a:extLst>
              <a:ext uri="{FF2B5EF4-FFF2-40B4-BE49-F238E27FC236}">
                <a16:creationId xmlns:a16="http://schemas.microsoft.com/office/drawing/2014/main" id="{B10EB67F-2429-2B4D-839B-995CF4D8D05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1D54643-72E0-7944-AEEB-35A4D838492E}"/>
              </a:ext>
            </a:extLst>
          </p:cNvPr>
          <p:cNvSpPr>
            <a:spLocks noGrp="1"/>
          </p:cNvSpPr>
          <p:nvPr>
            <p:ph type="sldNum" sz="quarter" idx="12"/>
          </p:nvPr>
        </p:nvSpPr>
        <p:spPr/>
        <p:txBody>
          <a:bodyPr/>
          <a:lstStyle/>
          <a:p>
            <a:fld id="{CE919791-613B-484B-9D72-4AF75B0280EE}" type="slidenum">
              <a:rPr lang="en-US" smtClean="0"/>
              <a:t>‹#›</a:t>
            </a:fld>
            <a:endParaRPr lang="en-US"/>
          </a:p>
        </p:txBody>
      </p:sp>
    </p:spTree>
    <p:extLst>
      <p:ext uri="{BB962C8B-B14F-4D97-AF65-F5344CB8AC3E}">
        <p14:creationId xmlns:p14="http://schemas.microsoft.com/office/powerpoint/2010/main" val="6951931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EFE83-86DC-F442-8765-31BF39A477BA}"/>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96667D42-F8BB-1E44-9546-A3ACC08C7116}"/>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A96B2BC1-5A92-F945-9874-F9C844F10BB4}"/>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137EBB82-4F00-9C40-B476-E6DE6C337EFF}"/>
              </a:ext>
            </a:extLst>
          </p:cNvPr>
          <p:cNvSpPr>
            <a:spLocks noGrp="1"/>
          </p:cNvSpPr>
          <p:nvPr>
            <p:ph type="dt" sz="half" idx="10"/>
          </p:nvPr>
        </p:nvSpPr>
        <p:spPr/>
        <p:txBody>
          <a:bodyPr/>
          <a:lstStyle/>
          <a:p>
            <a:fld id="{B56BF553-0655-9E4A-A347-AD324ABE9375}" type="datetimeFigureOut">
              <a:rPr lang="en-US" smtClean="0"/>
              <a:t>9/25/2021</a:t>
            </a:fld>
            <a:endParaRPr lang="en-US"/>
          </a:p>
        </p:txBody>
      </p:sp>
      <p:sp>
        <p:nvSpPr>
          <p:cNvPr id="6" name="Footer Placeholder 5">
            <a:extLst>
              <a:ext uri="{FF2B5EF4-FFF2-40B4-BE49-F238E27FC236}">
                <a16:creationId xmlns:a16="http://schemas.microsoft.com/office/drawing/2014/main" id="{0AA674C1-1B5F-C544-8B66-776EB30BA25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EBB707C-5E41-6D4D-BC68-ADE910E55AF8}"/>
              </a:ext>
            </a:extLst>
          </p:cNvPr>
          <p:cNvSpPr>
            <a:spLocks noGrp="1"/>
          </p:cNvSpPr>
          <p:nvPr>
            <p:ph type="sldNum" sz="quarter" idx="12"/>
          </p:nvPr>
        </p:nvSpPr>
        <p:spPr/>
        <p:txBody>
          <a:bodyPr/>
          <a:lstStyle/>
          <a:p>
            <a:fld id="{CE919791-613B-484B-9D72-4AF75B0280EE}" type="slidenum">
              <a:rPr lang="en-US" smtClean="0"/>
              <a:t>‹#›</a:t>
            </a:fld>
            <a:endParaRPr lang="en-US"/>
          </a:p>
        </p:txBody>
      </p:sp>
    </p:spTree>
    <p:extLst>
      <p:ext uri="{BB962C8B-B14F-4D97-AF65-F5344CB8AC3E}">
        <p14:creationId xmlns:p14="http://schemas.microsoft.com/office/powerpoint/2010/main" val="36637429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104D15-8B9E-5248-8714-DCD3FCC40A0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47910D5-7033-A54E-B85E-2D17DF0672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C4BD5051-312C-6840-9BFA-9255F88EC573}"/>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37A5A0F9-F633-DF47-88A5-C6D533F02D5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1BFEF17-7EDB-1445-B3B1-17BFF53528ED}"/>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649432B2-6F82-BF48-998D-0998F6EF18FF}"/>
              </a:ext>
            </a:extLst>
          </p:cNvPr>
          <p:cNvSpPr>
            <a:spLocks noGrp="1"/>
          </p:cNvSpPr>
          <p:nvPr>
            <p:ph type="dt" sz="half" idx="10"/>
          </p:nvPr>
        </p:nvSpPr>
        <p:spPr/>
        <p:txBody>
          <a:bodyPr/>
          <a:lstStyle/>
          <a:p>
            <a:fld id="{B56BF553-0655-9E4A-A347-AD324ABE9375}" type="datetimeFigureOut">
              <a:rPr lang="en-US" smtClean="0"/>
              <a:t>9/25/2021</a:t>
            </a:fld>
            <a:endParaRPr lang="en-US"/>
          </a:p>
        </p:txBody>
      </p:sp>
      <p:sp>
        <p:nvSpPr>
          <p:cNvPr id="8" name="Footer Placeholder 7">
            <a:extLst>
              <a:ext uri="{FF2B5EF4-FFF2-40B4-BE49-F238E27FC236}">
                <a16:creationId xmlns:a16="http://schemas.microsoft.com/office/drawing/2014/main" id="{B9FC54AE-75B3-5A41-91E9-9FACD743BF1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06BD993-FE2E-504C-90DB-7968C3C3F023}"/>
              </a:ext>
            </a:extLst>
          </p:cNvPr>
          <p:cNvSpPr>
            <a:spLocks noGrp="1"/>
          </p:cNvSpPr>
          <p:nvPr>
            <p:ph type="sldNum" sz="quarter" idx="12"/>
          </p:nvPr>
        </p:nvSpPr>
        <p:spPr/>
        <p:txBody>
          <a:bodyPr/>
          <a:lstStyle/>
          <a:p>
            <a:fld id="{CE919791-613B-484B-9D72-4AF75B0280EE}" type="slidenum">
              <a:rPr lang="en-US" smtClean="0"/>
              <a:t>‹#›</a:t>
            </a:fld>
            <a:endParaRPr lang="en-US"/>
          </a:p>
        </p:txBody>
      </p:sp>
    </p:spTree>
    <p:extLst>
      <p:ext uri="{BB962C8B-B14F-4D97-AF65-F5344CB8AC3E}">
        <p14:creationId xmlns:p14="http://schemas.microsoft.com/office/powerpoint/2010/main" val="3377570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6F17E-46C2-0C42-8034-B9A3A8B856B4}"/>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D7094433-9C7C-424D-B975-2F2069B059D4}"/>
              </a:ext>
            </a:extLst>
          </p:cNvPr>
          <p:cNvSpPr>
            <a:spLocks noGrp="1"/>
          </p:cNvSpPr>
          <p:nvPr>
            <p:ph type="dt" sz="half" idx="10"/>
          </p:nvPr>
        </p:nvSpPr>
        <p:spPr/>
        <p:txBody>
          <a:bodyPr/>
          <a:lstStyle/>
          <a:p>
            <a:fld id="{B56BF553-0655-9E4A-A347-AD324ABE9375}" type="datetimeFigureOut">
              <a:rPr lang="en-US" smtClean="0"/>
              <a:t>9/25/2021</a:t>
            </a:fld>
            <a:endParaRPr lang="en-US"/>
          </a:p>
        </p:txBody>
      </p:sp>
      <p:sp>
        <p:nvSpPr>
          <p:cNvPr id="4" name="Footer Placeholder 3">
            <a:extLst>
              <a:ext uri="{FF2B5EF4-FFF2-40B4-BE49-F238E27FC236}">
                <a16:creationId xmlns:a16="http://schemas.microsoft.com/office/drawing/2014/main" id="{3DAB8B8A-3AB4-3C47-A559-695BC856196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BD455021-3F6E-F447-AB32-0BAC9C6FF134}"/>
              </a:ext>
            </a:extLst>
          </p:cNvPr>
          <p:cNvSpPr>
            <a:spLocks noGrp="1"/>
          </p:cNvSpPr>
          <p:nvPr>
            <p:ph type="sldNum" sz="quarter" idx="12"/>
          </p:nvPr>
        </p:nvSpPr>
        <p:spPr/>
        <p:txBody>
          <a:bodyPr/>
          <a:lstStyle/>
          <a:p>
            <a:fld id="{CE919791-613B-484B-9D72-4AF75B0280EE}" type="slidenum">
              <a:rPr lang="en-US" smtClean="0"/>
              <a:t>‹#›</a:t>
            </a:fld>
            <a:endParaRPr lang="en-US"/>
          </a:p>
        </p:txBody>
      </p:sp>
    </p:spTree>
    <p:extLst>
      <p:ext uri="{BB962C8B-B14F-4D97-AF65-F5344CB8AC3E}">
        <p14:creationId xmlns:p14="http://schemas.microsoft.com/office/powerpoint/2010/main" val="33698891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09F2E3-DC78-AD44-B8D9-56BD2B4535F5}"/>
              </a:ext>
            </a:extLst>
          </p:cNvPr>
          <p:cNvSpPr>
            <a:spLocks noGrp="1"/>
          </p:cNvSpPr>
          <p:nvPr>
            <p:ph type="dt" sz="half" idx="10"/>
          </p:nvPr>
        </p:nvSpPr>
        <p:spPr/>
        <p:txBody>
          <a:bodyPr/>
          <a:lstStyle/>
          <a:p>
            <a:fld id="{B56BF553-0655-9E4A-A347-AD324ABE9375}" type="datetimeFigureOut">
              <a:rPr lang="en-US" smtClean="0"/>
              <a:t>9/25/2021</a:t>
            </a:fld>
            <a:endParaRPr lang="en-US"/>
          </a:p>
        </p:txBody>
      </p:sp>
      <p:sp>
        <p:nvSpPr>
          <p:cNvPr id="3" name="Footer Placeholder 2">
            <a:extLst>
              <a:ext uri="{FF2B5EF4-FFF2-40B4-BE49-F238E27FC236}">
                <a16:creationId xmlns:a16="http://schemas.microsoft.com/office/drawing/2014/main" id="{B1407849-437D-2B4D-8408-D46C3710FF9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5EE4AD2-7FFF-4E47-8215-DC35DB12F263}"/>
              </a:ext>
            </a:extLst>
          </p:cNvPr>
          <p:cNvSpPr>
            <a:spLocks noGrp="1"/>
          </p:cNvSpPr>
          <p:nvPr>
            <p:ph type="sldNum" sz="quarter" idx="12"/>
          </p:nvPr>
        </p:nvSpPr>
        <p:spPr/>
        <p:txBody>
          <a:bodyPr/>
          <a:lstStyle/>
          <a:p>
            <a:fld id="{CE919791-613B-484B-9D72-4AF75B0280EE}" type="slidenum">
              <a:rPr lang="en-US" smtClean="0"/>
              <a:t>‹#›</a:t>
            </a:fld>
            <a:endParaRPr lang="en-US"/>
          </a:p>
        </p:txBody>
      </p:sp>
    </p:spTree>
    <p:extLst>
      <p:ext uri="{BB962C8B-B14F-4D97-AF65-F5344CB8AC3E}">
        <p14:creationId xmlns:p14="http://schemas.microsoft.com/office/powerpoint/2010/main" val="2002361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08F775-5469-BA4A-8DBE-AA71BFD755A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4C6BD838-9D08-7745-A15C-AAF277ACC16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1103AEC1-7856-EC42-B181-1BD12224C1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F6F22BF4-4851-2846-A4AC-37DE24EF6186}"/>
              </a:ext>
            </a:extLst>
          </p:cNvPr>
          <p:cNvSpPr>
            <a:spLocks noGrp="1"/>
          </p:cNvSpPr>
          <p:nvPr>
            <p:ph type="dt" sz="half" idx="10"/>
          </p:nvPr>
        </p:nvSpPr>
        <p:spPr/>
        <p:txBody>
          <a:bodyPr/>
          <a:lstStyle/>
          <a:p>
            <a:fld id="{B56BF553-0655-9E4A-A347-AD324ABE9375}" type="datetimeFigureOut">
              <a:rPr lang="en-US" smtClean="0"/>
              <a:t>9/25/2021</a:t>
            </a:fld>
            <a:endParaRPr lang="en-US"/>
          </a:p>
        </p:txBody>
      </p:sp>
      <p:sp>
        <p:nvSpPr>
          <p:cNvPr id="6" name="Footer Placeholder 5">
            <a:extLst>
              <a:ext uri="{FF2B5EF4-FFF2-40B4-BE49-F238E27FC236}">
                <a16:creationId xmlns:a16="http://schemas.microsoft.com/office/drawing/2014/main" id="{D54F30ED-9E89-C943-A6F8-DFE58E03C2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26968FB-4718-544E-8F98-2D1D092A32FA}"/>
              </a:ext>
            </a:extLst>
          </p:cNvPr>
          <p:cNvSpPr>
            <a:spLocks noGrp="1"/>
          </p:cNvSpPr>
          <p:nvPr>
            <p:ph type="sldNum" sz="quarter" idx="12"/>
          </p:nvPr>
        </p:nvSpPr>
        <p:spPr/>
        <p:txBody>
          <a:bodyPr/>
          <a:lstStyle/>
          <a:p>
            <a:fld id="{CE919791-613B-484B-9D72-4AF75B0280EE}" type="slidenum">
              <a:rPr lang="en-US" smtClean="0"/>
              <a:t>‹#›</a:t>
            </a:fld>
            <a:endParaRPr lang="en-US"/>
          </a:p>
        </p:txBody>
      </p:sp>
    </p:spTree>
    <p:extLst>
      <p:ext uri="{BB962C8B-B14F-4D97-AF65-F5344CB8AC3E}">
        <p14:creationId xmlns:p14="http://schemas.microsoft.com/office/powerpoint/2010/main" val="3538501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334CE-9C1A-6749-B184-7D2A6001F8F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95C781E9-FF10-4E4F-8363-3ADA1CD6AE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2719986-FE97-234A-800D-77206A24F1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50BF0BF0-E660-394A-B78B-4663EA32B38C}"/>
              </a:ext>
            </a:extLst>
          </p:cNvPr>
          <p:cNvSpPr>
            <a:spLocks noGrp="1"/>
          </p:cNvSpPr>
          <p:nvPr>
            <p:ph type="dt" sz="half" idx="10"/>
          </p:nvPr>
        </p:nvSpPr>
        <p:spPr/>
        <p:txBody>
          <a:bodyPr/>
          <a:lstStyle/>
          <a:p>
            <a:fld id="{B56BF553-0655-9E4A-A347-AD324ABE9375}" type="datetimeFigureOut">
              <a:rPr lang="en-US" smtClean="0"/>
              <a:t>9/25/2021</a:t>
            </a:fld>
            <a:endParaRPr lang="en-US"/>
          </a:p>
        </p:txBody>
      </p:sp>
      <p:sp>
        <p:nvSpPr>
          <p:cNvPr id="6" name="Footer Placeholder 5">
            <a:extLst>
              <a:ext uri="{FF2B5EF4-FFF2-40B4-BE49-F238E27FC236}">
                <a16:creationId xmlns:a16="http://schemas.microsoft.com/office/drawing/2014/main" id="{9C049008-CCC9-2F4F-A617-045FC0E7F52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E59BD82-A248-7340-8340-2A06927FC433}"/>
              </a:ext>
            </a:extLst>
          </p:cNvPr>
          <p:cNvSpPr>
            <a:spLocks noGrp="1"/>
          </p:cNvSpPr>
          <p:nvPr>
            <p:ph type="sldNum" sz="quarter" idx="12"/>
          </p:nvPr>
        </p:nvSpPr>
        <p:spPr/>
        <p:txBody>
          <a:bodyPr/>
          <a:lstStyle/>
          <a:p>
            <a:fld id="{CE919791-613B-484B-9D72-4AF75B0280EE}" type="slidenum">
              <a:rPr lang="en-US" smtClean="0"/>
              <a:t>‹#›</a:t>
            </a:fld>
            <a:endParaRPr lang="en-US"/>
          </a:p>
        </p:txBody>
      </p:sp>
    </p:spTree>
    <p:extLst>
      <p:ext uri="{BB962C8B-B14F-4D97-AF65-F5344CB8AC3E}">
        <p14:creationId xmlns:p14="http://schemas.microsoft.com/office/powerpoint/2010/main" val="11684208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1223856-C3C2-4740-AC65-2EB88D4C663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5858714-B924-394D-B810-73D7647A1B4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BD27C12-6A02-994B-AD99-DA7F3339770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56BF553-0655-9E4A-A347-AD324ABE9375}" type="datetimeFigureOut">
              <a:rPr lang="en-US" smtClean="0"/>
              <a:t>9/25/2021</a:t>
            </a:fld>
            <a:endParaRPr lang="en-US"/>
          </a:p>
        </p:txBody>
      </p:sp>
      <p:sp>
        <p:nvSpPr>
          <p:cNvPr id="5" name="Footer Placeholder 4">
            <a:extLst>
              <a:ext uri="{FF2B5EF4-FFF2-40B4-BE49-F238E27FC236}">
                <a16:creationId xmlns:a16="http://schemas.microsoft.com/office/drawing/2014/main" id="{8E7E1486-F025-FD41-8E67-E1C6B6C7CC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0443F7B-D93E-6943-939A-73AE1701608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E919791-613B-484B-9D72-4AF75B0280EE}" type="slidenum">
              <a:rPr lang="en-US" smtClean="0"/>
              <a:t>‹#›</a:t>
            </a:fld>
            <a:endParaRPr lang="en-US"/>
          </a:p>
        </p:txBody>
      </p:sp>
    </p:spTree>
    <p:extLst>
      <p:ext uri="{BB962C8B-B14F-4D97-AF65-F5344CB8AC3E}">
        <p14:creationId xmlns:p14="http://schemas.microsoft.com/office/powerpoint/2010/main" val="4092984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hyperlink" Target="https://power.mhi.com/news/20210301.html" TargetMode="External"/><Relationship Id="rId2" Type="http://schemas.openxmlformats.org/officeDocument/2006/relationships/hyperlink" Target="https://www.mckinsey.com/business-functions/sustainability/our-insights/how-japan-could-reach-carbon-neutrality-by-2050"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6F5D4-D0A5-1C4A-B265-276788484F16}"/>
              </a:ext>
            </a:extLst>
          </p:cNvPr>
          <p:cNvSpPr>
            <a:spLocks noGrp="1"/>
          </p:cNvSpPr>
          <p:nvPr>
            <p:ph type="ctrTitle"/>
          </p:nvPr>
        </p:nvSpPr>
        <p:spPr/>
        <p:txBody>
          <a:bodyPr/>
          <a:lstStyle/>
          <a:p>
            <a:r>
              <a:rPr lang="en-US" dirty="0"/>
              <a:t>COVERSHEET HERE</a:t>
            </a:r>
          </a:p>
        </p:txBody>
      </p:sp>
      <p:sp>
        <p:nvSpPr>
          <p:cNvPr id="3" name="Subtitle 2">
            <a:extLst>
              <a:ext uri="{FF2B5EF4-FFF2-40B4-BE49-F238E27FC236}">
                <a16:creationId xmlns:a16="http://schemas.microsoft.com/office/drawing/2014/main" id="{C695FD47-5BE5-C242-8932-1522C14B6BF9}"/>
              </a:ext>
            </a:extLst>
          </p:cNvPr>
          <p:cNvSpPr>
            <a:spLocks noGrp="1"/>
          </p:cNvSpPr>
          <p:nvPr>
            <p:ph type="subTitle" idx="1"/>
          </p:nvPr>
        </p:nvSpPr>
        <p:spPr/>
        <p:txBody>
          <a:bodyPr>
            <a:normAutofit/>
          </a:bodyPr>
          <a:lstStyle/>
          <a:p>
            <a:r>
              <a:rPr lang="en-US" dirty="0"/>
              <a:t>Bay Ltd - AltNH3Fuel Introduction</a:t>
            </a:r>
          </a:p>
          <a:p>
            <a:r>
              <a:rPr lang="en-US" dirty="0"/>
              <a:t>Date: XX/XX/XXXX</a:t>
            </a:r>
          </a:p>
        </p:txBody>
      </p:sp>
    </p:spTree>
    <p:extLst>
      <p:ext uri="{BB962C8B-B14F-4D97-AF65-F5344CB8AC3E}">
        <p14:creationId xmlns:p14="http://schemas.microsoft.com/office/powerpoint/2010/main" val="23356393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0D03E-56DA-9449-A79E-3EC4DFBDA54C}"/>
              </a:ext>
            </a:extLst>
          </p:cNvPr>
          <p:cNvSpPr>
            <a:spLocks noGrp="1"/>
          </p:cNvSpPr>
          <p:nvPr>
            <p:ph type="title"/>
          </p:nvPr>
        </p:nvSpPr>
        <p:spPr/>
        <p:txBody>
          <a:bodyPr>
            <a:normAutofit/>
          </a:bodyPr>
          <a:lstStyle/>
          <a:p>
            <a:r>
              <a:rPr lang="en-US" sz="3600" dirty="0"/>
              <a:t>Introduction</a:t>
            </a:r>
          </a:p>
        </p:txBody>
      </p:sp>
      <p:sp>
        <p:nvSpPr>
          <p:cNvPr id="3" name="Content Placeholder 2">
            <a:extLst>
              <a:ext uri="{FF2B5EF4-FFF2-40B4-BE49-F238E27FC236}">
                <a16:creationId xmlns:a16="http://schemas.microsoft.com/office/drawing/2014/main" id="{60F9AE84-18BC-4B48-85A8-254C6929E3EF}"/>
              </a:ext>
            </a:extLst>
          </p:cNvPr>
          <p:cNvSpPr>
            <a:spLocks noGrp="1"/>
          </p:cNvSpPr>
          <p:nvPr>
            <p:ph idx="1"/>
          </p:nvPr>
        </p:nvSpPr>
        <p:spPr/>
        <p:txBody>
          <a:bodyPr>
            <a:normAutofit fontScale="77500" lnSpcReduction="20000"/>
          </a:bodyPr>
          <a:lstStyle/>
          <a:p>
            <a:r>
              <a:rPr lang="en-GB" dirty="0"/>
              <a:t>We are AltNH3Fuel, experienced energy project developers who have come together with the intent of developing opportunities in North America for the production and export of green energy. </a:t>
            </a:r>
          </a:p>
          <a:p>
            <a:r>
              <a:rPr lang="en-GB" dirty="0"/>
              <a:t>Our concept converts renewable energy; wind/solar/hydro/geothermal into ammonia, the carrier for hydrogen, which can then be transported internationally to meet the accelerating demand for green renewable power generation. </a:t>
            </a:r>
          </a:p>
          <a:p>
            <a:r>
              <a:rPr lang="en-GB" dirty="0"/>
              <a:t>We are currently in the concept development stage and are looking at ammonia export from Oregon, Alaska and Texas, and have concluded that the opportunities from Texas are preferable to those on the West Coast.</a:t>
            </a:r>
          </a:p>
          <a:p>
            <a:r>
              <a:rPr lang="en-GB" dirty="0"/>
              <a:t>We have leveraged our contacts within the LNG market and have established the necessary relationship with a key Japanese buyer who has confirmed interest in base load take off.</a:t>
            </a:r>
          </a:p>
          <a:p>
            <a:r>
              <a:rPr lang="en-GB" dirty="0"/>
              <a:t>Today we present our high-level concept for developing an ammonia export project in Texas with the goal of furthering conversations with regards your appetite for partnering.</a:t>
            </a:r>
          </a:p>
        </p:txBody>
      </p:sp>
    </p:spTree>
    <p:extLst>
      <p:ext uri="{BB962C8B-B14F-4D97-AF65-F5344CB8AC3E}">
        <p14:creationId xmlns:p14="http://schemas.microsoft.com/office/powerpoint/2010/main" val="32954289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A015C6-94CC-3B41-AB47-319ED232D17D}"/>
              </a:ext>
            </a:extLst>
          </p:cNvPr>
          <p:cNvSpPr>
            <a:spLocks noGrp="1"/>
          </p:cNvSpPr>
          <p:nvPr>
            <p:ph type="title"/>
          </p:nvPr>
        </p:nvSpPr>
        <p:spPr/>
        <p:txBody>
          <a:bodyPr>
            <a:normAutofit/>
          </a:bodyPr>
          <a:lstStyle/>
          <a:p>
            <a:r>
              <a:rPr lang="en-US" sz="3600" dirty="0"/>
              <a:t>The Proposition – Why Hydrogen and Green Ammonia?</a:t>
            </a:r>
          </a:p>
        </p:txBody>
      </p:sp>
      <p:sp>
        <p:nvSpPr>
          <p:cNvPr id="3" name="Content Placeholder 2">
            <a:extLst>
              <a:ext uri="{FF2B5EF4-FFF2-40B4-BE49-F238E27FC236}">
                <a16:creationId xmlns:a16="http://schemas.microsoft.com/office/drawing/2014/main" id="{33DE5353-0465-E94D-8F89-283F09546362}"/>
              </a:ext>
            </a:extLst>
          </p:cNvPr>
          <p:cNvSpPr>
            <a:spLocks noGrp="1"/>
          </p:cNvSpPr>
          <p:nvPr>
            <p:ph idx="1"/>
          </p:nvPr>
        </p:nvSpPr>
        <p:spPr>
          <a:xfrm>
            <a:off x="838200" y="1575074"/>
            <a:ext cx="10515600" cy="4699602"/>
          </a:xfrm>
        </p:spPr>
        <p:txBody>
          <a:bodyPr>
            <a:normAutofit fontScale="77500" lnSpcReduction="20000"/>
          </a:bodyPr>
          <a:lstStyle/>
          <a:p>
            <a:r>
              <a:rPr lang="en-US" dirty="0"/>
              <a:t>It’s unique - Hydrogen is the only </a:t>
            </a:r>
            <a:r>
              <a:rPr lang="en-US" u="sng" dirty="0"/>
              <a:t>fully renewable </a:t>
            </a:r>
            <a:r>
              <a:rPr lang="en-US" dirty="0"/>
              <a:t>fuel by which large quantities of energy can be efficiently transported internationally.</a:t>
            </a:r>
          </a:p>
          <a:p>
            <a:r>
              <a:rPr lang="en-US" dirty="0"/>
              <a:t>It has a proven safety record - While hydrogen has inherent safety issue, synthesis with nitrogen into ammonia enables transport via the established international network of large ocean-going bulk carriers.</a:t>
            </a:r>
          </a:p>
          <a:p>
            <a:r>
              <a:rPr lang="en-US" dirty="0"/>
              <a:t>It’s green - When Ammonia is re-converted back into electricity via thermal power production there is no CO2 released, catalyst technologies will mean only nitrogen and water are emitted.</a:t>
            </a:r>
          </a:p>
          <a:p>
            <a:r>
              <a:rPr lang="en-US" dirty="0"/>
              <a:t>The color difference – Grey ammonia is currently produced using hydrogen derived from natural gas, blue ammonia is grey ammonia with carbon sequestration added, </a:t>
            </a:r>
            <a:r>
              <a:rPr lang="en-US" u="sng" dirty="0"/>
              <a:t>neither are green or sustainable</a:t>
            </a:r>
            <a:r>
              <a:rPr lang="en-US" dirty="0"/>
              <a:t>. Green Ammonia utilizes renewable electricity to produce hydrogen via electrolysis, this is then combined with nitrogen produced from air via liquefaction. The only emission is oxygen, also a valuable bi-product.</a:t>
            </a:r>
          </a:p>
          <a:p>
            <a:r>
              <a:rPr lang="en-US" dirty="0"/>
              <a:t>Its power friendly – Ammonia synthesis requires low power as the exothermic reaction generates steam which in turn generates power to run the ammonia facility.</a:t>
            </a:r>
          </a:p>
          <a:p>
            <a:r>
              <a:rPr lang="en-US" dirty="0"/>
              <a:t>Technology readiness – Industrial scale modular </a:t>
            </a:r>
            <a:r>
              <a:rPr lang="en-US" dirty="0" err="1"/>
              <a:t>electrolizers</a:t>
            </a:r>
            <a:r>
              <a:rPr lang="en-US" dirty="0"/>
              <a:t> are market ready.</a:t>
            </a:r>
          </a:p>
        </p:txBody>
      </p:sp>
    </p:spTree>
    <p:extLst>
      <p:ext uri="{BB962C8B-B14F-4D97-AF65-F5344CB8AC3E}">
        <p14:creationId xmlns:p14="http://schemas.microsoft.com/office/powerpoint/2010/main" val="12855477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1842BA-3425-774E-BCDA-3EA47BF29BE4}"/>
              </a:ext>
            </a:extLst>
          </p:cNvPr>
          <p:cNvSpPr>
            <a:spLocks noGrp="1"/>
          </p:cNvSpPr>
          <p:nvPr>
            <p:ph type="title"/>
          </p:nvPr>
        </p:nvSpPr>
        <p:spPr>
          <a:xfrm>
            <a:off x="838200" y="365126"/>
            <a:ext cx="10515600" cy="1023962"/>
          </a:xfrm>
        </p:spPr>
        <p:txBody>
          <a:bodyPr/>
          <a:lstStyle/>
          <a:p>
            <a:r>
              <a:rPr lang="en-US" dirty="0"/>
              <a:t>Project Block Flow Diagram</a:t>
            </a:r>
          </a:p>
        </p:txBody>
      </p:sp>
      <p:sp>
        <p:nvSpPr>
          <p:cNvPr id="3" name="Content Placeholder 2">
            <a:extLst>
              <a:ext uri="{FF2B5EF4-FFF2-40B4-BE49-F238E27FC236}">
                <a16:creationId xmlns:a16="http://schemas.microsoft.com/office/drawing/2014/main" id="{E62F12BE-27D1-AC42-B32C-92E0FE227D3A}"/>
              </a:ext>
            </a:extLst>
          </p:cNvPr>
          <p:cNvSpPr>
            <a:spLocks noGrp="1"/>
          </p:cNvSpPr>
          <p:nvPr>
            <p:ph idx="1"/>
          </p:nvPr>
        </p:nvSpPr>
        <p:spPr/>
        <p:txBody>
          <a:bodyPr/>
          <a:lstStyle/>
          <a:p>
            <a:endParaRPr lang="en-US" dirty="0"/>
          </a:p>
          <a:p>
            <a:pPr marL="0" indent="0">
              <a:buNone/>
            </a:pPr>
            <a:endParaRPr lang="en-US" dirty="0"/>
          </a:p>
        </p:txBody>
      </p:sp>
      <p:grpSp>
        <p:nvGrpSpPr>
          <p:cNvPr id="63" name="Group 62">
            <a:extLst>
              <a:ext uri="{FF2B5EF4-FFF2-40B4-BE49-F238E27FC236}">
                <a16:creationId xmlns:a16="http://schemas.microsoft.com/office/drawing/2014/main" id="{3CE30D78-878A-4FAB-A7C4-75EF28BA4AC3}"/>
              </a:ext>
            </a:extLst>
          </p:cNvPr>
          <p:cNvGrpSpPr/>
          <p:nvPr/>
        </p:nvGrpSpPr>
        <p:grpSpPr>
          <a:xfrm>
            <a:off x="1571255" y="2714583"/>
            <a:ext cx="1070980" cy="928855"/>
            <a:chOff x="1086089" y="4058587"/>
            <a:chExt cx="1070980" cy="928855"/>
          </a:xfrm>
        </p:grpSpPr>
        <p:sp>
          <p:nvSpPr>
            <p:cNvPr id="64" name="Rectangle 63">
              <a:extLst>
                <a:ext uri="{FF2B5EF4-FFF2-40B4-BE49-F238E27FC236}">
                  <a16:creationId xmlns:a16="http://schemas.microsoft.com/office/drawing/2014/main" id="{7E81F7DF-EFE1-435F-8C5F-DCFCF3598EBC}"/>
                </a:ext>
              </a:extLst>
            </p:cNvPr>
            <p:cNvSpPr/>
            <p:nvPr/>
          </p:nvSpPr>
          <p:spPr>
            <a:xfrm>
              <a:off x="1118376" y="4072455"/>
              <a:ext cx="986532" cy="914987"/>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id="{A839D8E3-DD5C-4CAF-8938-04B4CD9D89D8}"/>
                </a:ext>
              </a:extLst>
            </p:cNvPr>
            <p:cNvSpPr txBox="1"/>
            <p:nvPr/>
          </p:nvSpPr>
          <p:spPr>
            <a:xfrm>
              <a:off x="1086089" y="4058587"/>
              <a:ext cx="1070980" cy="430887"/>
            </a:xfrm>
            <a:prstGeom prst="rect">
              <a:avLst/>
            </a:prstGeom>
            <a:noFill/>
          </p:spPr>
          <p:txBody>
            <a:bodyPr wrap="square" rtlCol="0">
              <a:spAutoFit/>
            </a:bodyPr>
            <a:lstStyle/>
            <a:p>
              <a:pPr algn="ctr"/>
              <a:r>
                <a:rPr lang="en-US" sz="1100" dirty="0">
                  <a:solidFill>
                    <a:schemeClr val="bg1"/>
                  </a:solidFill>
                </a:rPr>
                <a:t>RENEWABLE POWER</a:t>
              </a:r>
            </a:p>
          </p:txBody>
        </p:sp>
      </p:grpSp>
      <p:grpSp>
        <p:nvGrpSpPr>
          <p:cNvPr id="72" name="Group 71">
            <a:extLst>
              <a:ext uri="{FF2B5EF4-FFF2-40B4-BE49-F238E27FC236}">
                <a16:creationId xmlns:a16="http://schemas.microsoft.com/office/drawing/2014/main" id="{C6657705-1345-4C4A-BA10-B4467E92332C}"/>
              </a:ext>
            </a:extLst>
          </p:cNvPr>
          <p:cNvGrpSpPr/>
          <p:nvPr/>
        </p:nvGrpSpPr>
        <p:grpSpPr>
          <a:xfrm>
            <a:off x="5545323" y="3468127"/>
            <a:ext cx="1290099" cy="833173"/>
            <a:chOff x="5396365" y="3385697"/>
            <a:chExt cx="1759118" cy="914987"/>
          </a:xfrm>
          <a:solidFill>
            <a:srgbClr val="92D050"/>
          </a:solidFill>
        </p:grpSpPr>
        <p:sp>
          <p:nvSpPr>
            <p:cNvPr id="73" name="Rectangle 72">
              <a:extLst>
                <a:ext uri="{FF2B5EF4-FFF2-40B4-BE49-F238E27FC236}">
                  <a16:creationId xmlns:a16="http://schemas.microsoft.com/office/drawing/2014/main" id="{B6AA08F2-D785-4F8D-ACB3-B98B7F620748}"/>
                </a:ext>
              </a:extLst>
            </p:cNvPr>
            <p:cNvSpPr/>
            <p:nvPr/>
          </p:nvSpPr>
          <p:spPr>
            <a:xfrm>
              <a:off x="5396365" y="3385697"/>
              <a:ext cx="1759118" cy="91498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TextBox 73">
              <a:extLst>
                <a:ext uri="{FF2B5EF4-FFF2-40B4-BE49-F238E27FC236}">
                  <a16:creationId xmlns:a16="http://schemas.microsoft.com/office/drawing/2014/main" id="{770951E9-BF5B-4F71-8928-985737F602CA}"/>
                </a:ext>
              </a:extLst>
            </p:cNvPr>
            <p:cNvSpPr txBox="1"/>
            <p:nvPr/>
          </p:nvSpPr>
          <p:spPr>
            <a:xfrm>
              <a:off x="5739750" y="3491201"/>
              <a:ext cx="1070980" cy="557698"/>
            </a:xfrm>
            <a:prstGeom prst="rect">
              <a:avLst/>
            </a:prstGeom>
            <a:grpFill/>
          </p:spPr>
          <p:txBody>
            <a:bodyPr wrap="square" rtlCol="0">
              <a:spAutoFit/>
            </a:bodyPr>
            <a:lstStyle/>
            <a:p>
              <a:pPr algn="ctr"/>
              <a:r>
                <a:rPr lang="en-US" sz="900" dirty="0">
                  <a:solidFill>
                    <a:schemeClr val="bg1"/>
                  </a:solidFill>
                </a:rPr>
                <a:t>AIR SEPARATION UNIT</a:t>
              </a:r>
            </a:p>
          </p:txBody>
        </p:sp>
      </p:grpSp>
      <p:grpSp>
        <p:nvGrpSpPr>
          <p:cNvPr id="75" name="Group 74">
            <a:extLst>
              <a:ext uri="{FF2B5EF4-FFF2-40B4-BE49-F238E27FC236}">
                <a16:creationId xmlns:a16="http://schemas.microsoft.com/office/drawing/2014/main" id="{EBD1BCB1-5904-48A8-911D-58E4A8237918}"/>
              </a:ext>
            </a:extLst>
          </p:cNvPr>
          <p:cNvGrpSpPr/>
          <p:nvPr/>
        </p:nvGrpSpPr>
        <p:grpSpPr>
          <a:xfrm>
            <a:off x="4231577" y="3468128"/>
            <a:ext cx="1252855" cy="833172"/>
            <a:chOff x="3180581" y="3385698"/>
            <a:chExt cx="1759118" cy="914986"/>
          </a:xfrm>
        </p:grpSpPr>
        <p:sp>
          <p:nvSpPr>
            <p:cNvPr id="76" name="Rectangle 75">
              <a:extLst>
                <a:ext uri="{FF2B5EF4-FFF2-40B4-BE49-F238E27FC236}">
                  <a16:creationId xmlns:a16="http://schemas.microsoft.com/office/drawing/2014/main" id="{426B7985-7731-44EB-BCEA-B2BA21E5C14F}"/>
                </a:ext>
              </a:extLst>
            </p:cNvPr>
            <p:cNvSpPr/>
            <p:nvPr/>
          </p:nvSpPr>
          <p:spPr>
            <a:xfrm>
              <a:off x="3180581" y="3385698"/>
              <a:ext cx="1759118" cy="91498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TextBox 76">
              <a:extLst>
                <a:ext uri="{FF2B5EF4-FFF2-40B4-BE49-F238E27FC236}">
                  <a16:creationId xmlns:a16="http://schemas.microsoft.com/office/drawing/2014/main" id="{DC653B0E-8009-49CE-AB45-B9C98A14466A}"/>
                </a:ext>
              </a:extLst>
            </p:cNvPr>
            <p:cNvSpPr txBox="1"/>
            <p:nvPr/>
          </p:nvSpPr>
          <p:spPr>
            <a:xfrm>
              <a:off x="3534814" y="3577262"/>
              <a:ext cx="1070980" cy="405599"/>
            </a:xfrm>
            <a:prstGeom prst="rect">
              <a:avLst/>
            </a:prstGeom>
            <a:noFill/>
          </p:spPr>
          <p:txBody>
            <a:bodyPr wrap="square" rtlCol="0">
              <a:spAutoFit/>
            </a:bodyPr>
            <a:lstStyle/>
            <a:p>
              <a:pPr algn="ctr"/>
              <a:r>
                <a:rPr lang="en-US" sz="900" dirty="0">
                  <a:solidFill>
                    <a:schemeClr val="bg1"/>
                  </a:solidFill>
                </a:rPr>
                <a:t>HYDROLYSIS UNITS</a:t>
              </a:r>
            </a:p>
          </p:txBody>
        </p:sp>
      </p:grpSp>
      <p:sp>
        <p:nvSpPr>
          <p:cNvPr id="96" name="Rectangle 95">
            <a:extLst>
              <a:ext uri="{FF2B5EF4-FFF2-40B4-BE49-F238E27FC236}">
                <a16:creationId xmlns:a16="http://schemas.microsoft.com/office/drawing/2014/main" id="{A4B10FE7-4D75-48C7-B7BB-811715E1FFC0}"/>
              </a:ext>
            </a:extLst>
          </p:cNvPr>
          <p:cNvSpPr/>
          <p:nvPr/>
        </p:nvSpPr>
        <p:spPr>
          <a:xfrm>
            <a:off x="2856158" y="2919047"/>
            <a:ext cx="7090309" cy="1728745"/>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7" name="Graphic 96" descr="Truck">
            <a:extLst>
              <a:ext uri="{FF2B5EF4-FFF2-40B4-BE49-F238E27FC236}">
                <a16:creationId xmlns:a16="http://schemas.microsoft.com/office/drawing/2014/main" id="{A8528A6E-9E56-4B89-81B4-D8A251F42A1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20462" y="6093282"/>
            <a:ext cx="476929" cy="476929"/>
          </a:xfrm>
          <a:prstGeom prst="rect">
            <a:avLst/>
          </a:prstGeom>
        </p:spPr>
      </p:pic>
      <p:grpSp>
        <p:nvGrpSpPr>
          <p:cNvPr id="99" name="Group 98">
            <a:extLst>
              <a:ext uri="{FF2B5EF4-FFF2-40B4-BE49-F238E27FC236}">
                <a16:creationId xmlns:a16="http://schemas.microsoft.com/office/drawing/2014/main" id="{7110056E-081A-4D24-B001-B160BDCFF10A}"/>
              </a:ext>
            </a:extLst>
          </p:cNvPr>
          <p:cNvGrpSpPr/>
          <p:nvPr/>
        </p:nvGrpSpPr>
        <p:grpSpPr>
          <a:xfrm>
            <a:off x="1571255" y="3812686"/>
            <a:ext cx="1070980" cy="946208"/>
            <a:chOff x="1082894" y="2800977"/>
            <a:chExt cx="1070980" cy="946208"/>
          </a:xfrm>
        </p:grpSpPr>
        <p:sp>
          <p:nvSpPr>
            <p:cNvPr id="100" name="Rectangle 99">
              <a:extLst>
                <a:ext uri="{FF2B5EF4-FFF2-40B4-BE49-F238E27FC236}">
                  <a16:creationId xmlns:a16="http://schemas.microsoft.com/office/drawing/2014/main" id="{76C38E13-073C-4272-870A-2FEDE19544F9}"/>
                </a:ext>
              </a:extLst>
            </p:cNvPr>
            <p:cNvSpPr/>
            <p:nvPr/>
          </p:nvSpPr>
          <p:spPr>
            <a:xfrm>
              <a:off x="1118376" y="2832198"/>
              <a:ext cx="986532" cy="914987"/>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TextBox 100">
              <a:extLst>
                <a:ext uri="{FF2B5EF4-FFF2-40B4-BE49-F238E27FC236}">
                  <a16:creationId xmlns:a16="http://schemas.microsoft.com/office/drawing/2014/main" id="{C75A6FCB-E119-4CAB-BC6C-7D5E8C12FA26}"/>
                </a:ext>
              </a:extLst>
            </p:cNvPr>
            <p:cNvSpPr txBox="1"/>
            <p:nvPr/>
          </p:nvSpPr>
          <p:spPr>
            <a:xfrm>
              <a:off x="1082894" y="2800977"/>
              <a:ext cx="1070980" cy="261610"/>
            </a:xfrm>
            <a:prstGeom prst="rect">
              <a:avLst/>
            </a:prstGeom>
            <a:noFill/>
          </p:spPr>
          <p:txBody>
            <a:bodyPr wrap="square" rtlCol="0">
              <a:spAutoFit/>
            </a:bodyPr>
            <a:lstStyle/>
            <a:p>
              <a:pPr algn="ctr"/>
              <a:r>
                <a:rPr lang="en-US" sz="1100" dirty="0">
                  <a:solidFill>
                    <a:schemeClr val="bg1"/>
                  </a:solidFill>
                </a:rPr>
                <a:t>FEED WATER</a:t>
              </a:r>
            </a:p>
          </p:txBody>
        </p:sp>
      </p:grpSp>
      <p:grpSp>
        <p:nvGrpSpPr>
          <p:cNvPr id="7" name="Group 6">
            <a:extLst>
              <a:ext uri="{FF2B5EF4-FFF2-40B4-BE49-F238E27FC236}">
                <a16:creationId xmlns:a16="http://schemas.microsoft.com/office/drawing/2014/main" id="{E47BC80B-C6A7-4B07-B9F9-8BAFC49E286C}"/>
              </a:ext>
            </a:extLst>
          </p:cNvPr>
          <p:cNvGrpSpPr/>
          <p:nvPr/>
        </p:nvGrpSpPr>
        <p:grpSpPr>
          <a:xfrm>
            <a:off x="8546153" y="3341683"/>
            <a:ext cx="1070980" cy="1085598"/>
            <a:chOff x="8546153" y="3215066"/>
            <a:chExt cx="1070980" cy="1085598"/>
          </a:xfrm>
        </p:grpSpPr>
        <p:grpSp>
          <p:nvGrpSpPr>
            <p:cNvPr id="67" name="Group 66">
              <a:extLst>
                <a:ext uri="{FF2B5EF4-FFF2-40B4-BE49-F238E27FC236}">
                  <a16:creationId xmlns:a16="http://schemas.microsoft.com/office/drawing/2014/main" id="{496806B4-C478-4EC6-B9D4-39F9209B7767}"/>
                </a:ext>
              </a:extLst>
            </p:cNvPr>
            <p:cNvGrpSpPr/>
            <p:nvPr/>
          </p:nvGrpSpPr>
          <p:grpSpPr>
            <a:xfrm>
              <a:off x="8546153" y="3215066"/>
              <a:ext cx="1070980" cy="1085598"/>
              <a:chOff x="2523177" y="4577028"/>
              <a:chExt cx="1070980" cy="1273193"/>
            </a:xfrm>
            <a:solidFill>
              <a:srgbClr val="92D050"/>
            </a:solidFill>
          </p:grpSpPr>
          <p:grpSp>
            <p:nvGrpSpPr>
              <p:cNvPr id="68" name="Group 67">
                <a:extLst>
                  <a:ext uri="{FF2B5EF4-FFF2-40B4-BE49-F238E27FC236}">
                    <a16:creationId xmlns:a16="http://schemas.microsoft.com/office/drawing/2014/main" id="{E0416063-DBD1-4C7B-B11E-B2793C6FB4A4}"/>
                  </a:ext>
                </a:extLst>
              </p:cNvPr>
              <p:cNvGrpSpPr/>
              <p:nvPr/>
            </p:nvGrpSpPr>
            <p:grpSpPr>
              <a:xfrm>
                <a:off x="2523177" y="4577028"/>
                <a:ext cx="1070980" cy="1273193"/>
                <a:chOff x="6324015" y="3095901"/>
                <a:chExt cx="1452505" cy="853068"/>
              </a:xfrm>
              <a:grpFill/>
            </p:grpSpPr>
            <p:sp>
              <p:nvSpPr>
                <p:cNvPr id="70" name="Rectangle 69">
                  <a:extLst>
                    <a:ext uri="{FF2B5EF4-FFF2-40B4-BE49-F238E27FC236}">
                      <a16:creationId xmlns:a16="http://schemas.microsoft.com/office/drawing/2014/main" id="{0121A586-A993-4AA5-8507-1396687AE135}"/>
                    </a:ext>
                  </a:extLst>
                </p:cNvPr>
                <p:cNvSpPr/>
                <p:nvPr/>
              </p:nvSpPr>
              <p:spPr>
                <a:xfrm>
                  <a:off x="6368547" y="3095901"/>
                  <a:ext cx="1337973" cy="853068"/>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extBox 70">
                  <a:extLst>
                    <a:ext uri="{FF2B5EF4-FFF2-40B4-BE49-F238E27FC236}">
                      <a16:creationId xmlns:a16="http://schemas.microsoft.com/office/drawing/2014/main" id="{E0454D41-4170-4704-A8D6-917C94FEBE28}"/>
                    </a:ext>
                  </a:extLst>
                </p:cNvPr>
                <p:cNvSpPr txBox="1"/>
                <p:nvPr/>
              </p:nvSpPr>
              <p:spPr>
                <a:xfrm>
                  <a:off x="6324015" y="3145665"/>
                  <a:ext cx="1452505" cy="256042"/>
                </a:xfrm>
                <a:prstGeom prst="rect">
                  <a:avLst/>
                </a:prstGeom>
                <a:noFill/>
              </p:spPr>
              <p:txBody>
                <a:bodyPr wrap="square" rtlCol="0">
                  <a:spAutoFit/>
                </a:bodyPr>
                <a:lstStyle/>
                <a:p>
                  <a:pPr algn="ctr"/>
                  <a:r>
                    <a:rPr lang="en-US" sz="1100" dirty="0">
                      <a:solidFill>
                        <a:schemeClr val="bg1"/>
                      </a:solidFill>
                    </a:rPr>
                    <a:t>STORAGE &amp; LOADING</a:t>
                  </a:r>
                </a:p>
              </p:txBody>
            </p:sp>
          </p:grpSp>
          <p:sp>
            <p:nvSpPr>
              <p:cNvPr id="69" name="Flowchart: Delay 68">
                <a:extLst>
                  <a:ext uri="{FF2B5EF4-FFF2-40B4-BE49-F238E27FC236}">
                    <a16:creationId xmlns:a16="http://schemas.microsoft.com/office/drawing/2014/main" id="{AE03D98C-7C6B-4DA2-85DF-8BBB4A47C574}"/>
                  </a:ext>
                </a:extLst>
              </p:cNvPr>
              <p:cNvSpPr/>
              <p:nvPr/>
            </p:nvSpPr>
            <p:spPr>
              <a:xfrm rot="16200000">
                <a:off x="2766384" y="5109321"/>
                <a:ext cx="569717" cy="635767"/>
              </a:xfrm>
              <a:prstGeom prst="flowChartDelay">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3" name="TextBox 102">
              <a:extLst>
                <a:ext uri="{FF2B5EF4-FFF2-40B4-BE49-F238E27FC236}">
                  <a16:creationId xmlns:a16="http://schemas.microsoft.com/office/drawing/2014/main" id="{69FDA1D7-880E-4CD6-B856-F55137F9F9E6}"/>
                </a:ext>
              </a:extLst>
            </p:cNvPr>
            <p:cNvSpPr txBox="1"/>
            <p:nvPr/>
          </p:nvSpPr>
          <p:spPr>
            <a:xfrm>
              <a:off x="8771399" y="3856100"/>
              <a:ext cx="562632" cy="261610"/>
            </a:xfrm>
            <a:prstGeom prst="rect">
              <a:avLst/>
            </a:prstGeom>
            <a:noFill/>
          </p:spPr>
          <p:txBody>
            <a:bodyPr wrap="square" rtlCol="0">
              <a:spAutoFit/>
            </a:bodyPr>
            <a:lstStyle/>
            <a:p>
              <a:pPr algn="ctr"/>
              <a:r>
                <a:rPr lang="en-US" sz="600" dirty="0">
                  <a:solidFill>
                    <a:schemeClr val="bg1"/>
                  </a:solidFill>
                  <a:latin typeface="Ethnocentric Rg" panose="02000600000000000000" pitchFamily="2" charset="0"/>
                </a:rPr>
                <a:t> NH3 </a:t>
              </a:r>
              <a:r>
                <a:rPr lang="en-US" sz="500" dirty="0">
                  <a:solidFill>
                    <a:schemeClr val="bg1"/>
                  </a:solidFill>
                  <a:latin typeface="Ethnocentric Rg" panose="02000600000000000000" pitchFamily="2" charset="0"/>
                </a:rPr>
                <a:t>tank</a:t>
              </a:r>
              <a:endParaRPr lang="en-US" sz="400" dirty="0">
                <a:solidFill>
                  <a:schemeClr val="bg1"/>
                </a:solidFill>
                <a:latin typeface="Ethnocentric Rg" panose="02000600000000000000" pitchFamily="2" charset="0"/>
              </a:endParaRPr>
            </a:p>
          </p:txBody>
        </p:sp>
      </p:grpSp>
      <p:grpSp>
        <p:nvGrpSpPr>
          <p:cNvPr id="8" name="Group 7">
            <a:extLst>
              <a:ext uri="{FF2B5EF4-FFF2-40B4-BE49-F238E27FC236}">
                <a16:creationId xmlns:a16="http://schemas.microsoft.com/office/drawing/2014/main" id="{0214E5F7-F9A8-42E3-A488-1185B64EF8B4}"/>
              </a:ext>
            </a:extLst>
          </p:cNvPr>
          <p:cNvGrpSpPr/>
          <p:nvPr/>
        </p:nvGrpSpPr>
        <p:grpSpPr>
          <a:xfrm>
            <a:off x="10139783" y="3322844"/>
            <a:ext cx="1070980" cy="1118099"/>
            <a:chOff x="10148347" y="3194552"/>
            <a:chExt cx="1070980" cy="1118099"/>
          </a:xfrm>
        </p:grpSpPr>
        <p:grpSp>
          <p:nvGrpSpPr>
            <p:cNvPr id="78" name="Group 77">
              <a:extLst>
                <a:ext uri="{FF2B5EF4-FFF2-40B4-BE49-F238E27FC236}">
                  <a16:creationId xmlns:a16="http://schemas.microsoft.com/office/drawing/2014/main" id="{B1B8BE99-400E-4916-973F-2C1771B6F672}"/>
                </a:ext>
              </a:extLst>
            </p:cNvPr>
            <p:cNvGrpSpPr/>
            <p:nvPr/>
          </p:nvGrpSpPr>
          <p:grpSpPr>
            <a:xfrm>
              <a:off x="10148347" y="3194552"/>
              <a:ext cx="1070980" cy="1118099"/>
              <a:chOff x="8968149" y="3392162"/>
              <a:chExt cx="1070980" cy="914987"/>
            </a:xfrm>
            <a:solidFill>
              <a:srgbClr val="92D050"/>
            </a:solidFill>
          </p:grpSpPr>
          <p:grpSp>
            <p:nvGrpSpPr>
              <p:cNvPr id="79" name="Group 78">
                <a:extLst>
                  <a:ext uri="{FF2B5EF4-FFF2-40B4-BE49-F238E27FC236}">
                    <a16:creationId xmlns:a16="http://schemas.microsoft.com/office/drawing/2014/main" id="{20DE254B-671D-400D-AD76-35165A773F8C}"/>
                  </a:ext>
                </a:extLst>
              </p:cNvPr>
              <p:cNvGrpSpPr/>
              <p:nvPr/>
            </p:nvGrpSpPr>
            <p:grpSpPr>
              <a:xfrm>
                <a:off x="8968149" y="3392162"/>
                <a:ext cx="1070980" cy="914987"/>
                <a:chOff x="6311281" y="3335907"/>
                <a:chExt cx="1452505" cy="613062"/>
              </a:xfrm>
              <a:grpFill/>
            </p:grpSpPr>
            <p:sp>
              <p:nvSpPr>
                <p:cNvPr id="94" name="Rectangle 93">
                  <a:extLst>
                    <a:ext uri="{FF2B5EF4-FFF2-40B4-BE49-F238E27FC236}">
                      <a16:creationId xmlns:a16="http://schemas.microsoft.com/office/drawing/2014/main" id="{69E0DFEF-A101-410C-91E7-8391FD9AB41F}"/>
                    </a:ext>
                  </a:extLst>
                </p:cNvPr>
                <p:cNvSpPr/>
                <p:nvPr/>
              </p:nvSpPr>
              <p:spPr>
                <a:xfrm>
                  <a:off x="6368547" y="3335907"/>
                  <a:ext cx="1337973" cy="613062"/>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TextBox 94">
                  <a:extLst>
                    <a:ext uri="{FF2B5EF4-FFF2-40B4-BE49-F238E27FC236}">
                      <a16:creationId xmlns:a16="http://schemas.microsoft.com/office/drawing/2014/main" id="{BF4951BD-977D-4793-8298-335190A44C0B}"/>
                    </a:ext>
                  </a:extLst>
                </p:cNvPr>
                <p:cNvSpPr txBox="1"/>
                <p:nvPr/>
              </p:nvSpPr>
              <p:spPr>
                <a:xfrm>
                  <a:off x="6311281" y="3336420"/>
                  <a:ext cx="1452505" cy="441610"/>
                </a:xfrm>
                <a:prstGeom prst="rect">
                  <a:avLst/>
                </a:prstGeom>
                <a:noFill/>
              </p:spPr>
              <p:txBody>
                <a:bodyPr wrap="square" rtlCol="0">
                  <a:spAutoFit/>
                </a:bodyPr>
                <a:lstStyle/>
                <a:p>
                  <a:pPr algn="ctr"/>
                  <a:r>
                    <a:rPr lang="en-US" sz="1100" dirty="0">
                      <a:solidFill>
                        <a:schemeClr val="bg1"/>
                      </a:solidFill>
                    </a:rPr>
                    <a:t>AMMONIA TRANSPORT VESSEL</a:t>
                  </a:r>
                </a:p>
              </p:txBody>
            </p:sp>
          </p:grpSp>
          <p:grpSp>
            <p:nvGrpSpPr>
              <p:cNvPr id="80" name="Graphic 22" descr="Cruise ship">
                <a:extLst>
                  <a:ext uri="{FF2B5EF4-FFF2-40B4-BE49-F238E27FC236}">
                    <a16:creationId xmlns:a16="http://schemas.microsoft.com/office/drawing/2014/main" id="{D9D3C8E4-B7CD-4850-9C66-BC9EC01169B3}"/>
                  </a:ext>
                </a:extLst>
              </p:cNvPr>
              <p:cNvGrpSpPr/>
              <p:nvPr/>
            </p:nvGrpSpPr>
            <p:grpSpPr>
              <a:xfrm>
                <a:off x="9291459" y="4018877"/>
                <a:ext cx="403065" cy="120255"/>
                <a:chOff x="7811316" y="1294934"/>
                <a:chExt cx="570547" cy="183832"/>
              </a:xfrm>
              <a:grpFill/>
            </p:grpSpPr>
            <p:sp>
              <p:nvSpPr>
                <p:cNvPr id="81" name="Freeform: Shape 80">
                  <a:extLst>
                    <a:ext uri="{FF2B5EF4-FFF2-40B4-BE49-F238E27FC236}">
                      <a16:creationId xmlns:a16="http://schemas.microsoft.com/office/drawing/2014/main" id="{B8EDF6A1-F264-445D-9D01-2944516B6E0D}"/>
                    </a:ext>
                  </a:extLst>
                </p:cNvPr>
                <p:cNvSpPr/>
                <p:nvPr/>
              </p:nvSpPr>
              <p:spPr>
                <a:xfrm>
                  <a:off x="8084684" y="1294934"/>
                  <a:ext cx="34289" cy="34289"/>
                </a:xfrm>
                <a:custGeom>
                  <a:avLst/>
                  <a:gdLst>
                    <a:gd name="connsiteX0" fmla="*/ 12382 w 34289"/>
                    <a:gd name="connsiteY0" fmla="*/ 0 h 34289"/>
                    <a:gd name="connsiteX1" fmla="*/ 21907 w 34289"/>
                    <a:gd name="connsiteY1" fmla="*/ 0 h 34289"/>
                    <a:gd name="connsiteX2" fmla="*/ 34290 w 34289"/>
                    <a:gd name="connsiteY2" fmla="*/ 12382 h 34289"/>
                    <a:gd name="connsiteX3" fmla="*/ 34290 w 34289"/>
                    <a:gd name="connsiteY3" fmla="*/ 21907 h 34289"/>
                    <a:gd name="connsiteX4" fmla="*/ 21907 w 34289"/>
                    <a:gd name="connsiteY4" fmla="*/ 34290 h 34289"/>
                    <a:gd name="connsiteX5" fmla="*/ 12382 w 34289"/>
                    <a:gd name="connsiteY5" fmla="*/ 34290 h 34289"/>
                    <a:gd name="connsiteX6" fmla="*/ 0 w 34289"/>
                    <a:gd name="connsiteY6" fmla="*/ 21907 h 34289"/>
                    <a:gd name="connsiteX7" fmla="*/ 0 w 34289"/>
                    <a:gd name="connsiteY7" fmla="*/ 12382 h 34289"/>
                    <a:gd name="connsiteX8" fmla="*/ 12382 w 34289"/>
                    <a:gd name="connsiteY8" fmla="*/ 0 h 3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89" h="34289">
                      <a:moveTo>
                        <a:pt x="12382" y="0"/>
                      </a:moveTo>
                      <a:lnTo>
                        <a:pt x="21907" y="0"/>
                      </a:lnTo>
                      <a:cubicBezTo>
                        <a:pt x="28575" y="0"/>
                        <a:pt x="34290" y="5715"/>
                        <a:pt x="34290" y="12382"/>
                      </a:cubicBezTo>
                      <a:lnTo>
                        <a:pt x="34290" y="21907"/>
                      </a:lnTo>
                      <a:cubicBezTo>
                        <a:pt x="34290" y="28575"/>
                        <a:pt x="28575" y="34290"/>
                        <a:pt x="21907" y="34290"/>
                      </a:cubicBezTo>
                      <a:lnTo>
                        <a:pt x="12382" y="34290"/>
                      </a:lnTo>
                      <a:cubicBezTo>
                        <a:pt x="5715" y="34290"/>
                        <a:pt x="0" y="28575"/>
                        <a:pt x="0" y="21907"/>
                      </a:cubicBezTo>
                      <a:lnTo>
                        <a:pt x="0" y="12382"/>
                      </a:lnTo>
                      <a:cubicBezTo>
                        <a:pt x="952" y="5715"/>
                        <a:pt x="5715" y="0"/>
                        <a:pt x="12382" y="0"/>
                      </a:cubicBezTo>
                      <a:close/>
                    </a:path>
                  </a:pathLst>
                </a:custGeom>
                <a:grpFill/>
                <a:ln w="9525" cap="flat">
                  <a:noFill/>
                  <a:prstDash val="solid"/>
                  <a:miter/>
                </a:ln>
              </p:spPr>
              <p:txBody>
                <a:bodyPr rtlCol="0" anchor="ctr"/>
                <a:lstStyle/>
                <a:p>
                  <a:endParaRPr lang="en-US"/>
                </a:p>
              </p:txBody>
            </p:sp>
            <p:sp>
              <p:nvSpPr>
                <p:cNvPr id="82" name="Freeform: Shape 81">
                  <a:extLst>
                    <a:ext uri="{FF2B5EF4-FFF2-40B4-BE49-F238E27FC236}">
                      <a16:creationId xmlns:a16="http://schemas.microsoft.com/office/drawing/2014/main" id="{DC148169-8282-4D04-B696-8AD24F3DE9A9}"/>
                    </a:ext>
                  </a:extLst>
                </p:cNvPr>
                <p:cNvSpPr/>
                <p:nvPr/>
              </p:nvSpPr>
              <p:spPr>
                <a:xfrm>
                  <a:off x="7932284" y="1294934"/>
                  <a:ext cx="34289" cy="34289"/>
                </a:xfrm>
                <a:custGeom>
                  <a:avLst/>
                  <a:gdLst>
                    <a:gd name="connsiteX0" fmla="*/ 12382 w 34289"/>
                    <a:gd name="connsiteY0" fmla="*/ 0 h 34289"/>
                    <a:gd name="connsiteX1" fmla="*/ 21907 w 34289"/>
                    <a:gd name="connsiteY1" fmla="*/ 0 h 34289"/>
                    <a:gd name="connsiteX2" fmla="*/ 34290 w 34289"/>
                    <a:gd name="connsiteY2" fmla="*/ 12382 h 34289"/>
                    <a:gd name="connsiteX3" fmla="*/ 34290 w 34289"/>
                    <a:gd name="connsiteY3" fmla="*/ 21907 h 34289"/>
                    <a:gd name="connsiteX4" fmla="*/ 21907 w 34289"/>
                    <a:gd name="connsiteY4" fmla="*/ 34290 h 34289"/>
                    <a:gd name="connsiteX5" fmla="*/ 12382 w 34289"/>
                    <a:gd name="connsiteY5" fmla="*/ 34290 h 34289"/>
                    <a:gd name="connsiteX6" fmla="*/ 0 w 34289"/>
                    <a:gd name="connsiteY6" fmla="*/ 21907 h 34289"/>
                    <a:gd name="connsiteX7" fmla="*/ 0 w 34289"/>
                    <a:gd name="connsiteY7" fmla="*/ 12382 h 34289"/>
                    <a:gd name="connsiteX8" fmla="*/ 12382 w 34289"/>
                    <a:gd name="connsiteY8" fmla="*/ 0 h 3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89" h="34289">
                      <a:moveTo>
                        <a:pt x="12382" y="0"/>
                      </a:moveTo>
                      <a:lnTo>
                        <a:pt x="21907" y="0"/>
                      </a:lnTo>
                      <a:cubicBezTo>
                        <a:pt x="28575" y="0"/>
                        <a:pt x="34290" y="5715"/>
                        <a:pt x="34290" y="12382"/>
                      </a:cubicBezTo>
                      <a:lnTo>
                        <a:pt x="34290" y="21907"/>
                      </a:lnTo>
                      <a:cubicBezTo>
                        <a:pt x="34290" y="28575"/>
                        <a:pt x="28575" y="34290"/>
                        <a:pt x="21907" y="34290"/>
                      </a:cubicBezTo>
                      <a:lnTo>
                        <a:pt x="12382" y="34290"/>
                      </a:lnTo>
                      <a:cubicBezTo>
                        <a:pt x="5715" y="34290"/>
                        <a:pt x="0" y="28575"/>
                        <a:pt x="0" y="21907"/>
                      </a:cubicBezTo>
                      <a:lnTo>
                        <a:pt x="0" y="12382"/>
                      </a:lnTo>
                      <a:cubicBezTo>
                        <a:pt x="952" y="5715"/>
                        <a:pt x="5715" y="0"/>
                        <a:pt x="12382" y="0"/>
                      </a:cubicBezTo>
                      <a:close/>
                    </a:path>
                  </a:pathLst>
                </a:custGeom>
                <a:grpFill/>
                <a:ln w="9525" cap="flat">
                  <a:noFill/>
                  <a:prstDash val="solid"/>
                  <a:miter/>
                </a:ln>
              </p:spPr>
              <p:txBody>
                <a:bodyPr rtlCol="0" anchor="ctr"/>
                <a:lstStyle/>
                <a:p>
                  <a:endParaRPr lang="en-US"/>
                </a:p>
              </p:txBody>
            </p:sp>
            <p:sp>
              <p:nvSpPr>
                <p:cNvPr id="83" name="Freeform: Shape 82">
                  <a:extLst>
                    <a:ext uri="{FF2B5EF4-FFF2-40B4-BE49-F238E27FC236}">
                      <a16:creationId xmlns:a16="http://schemas.microsoft.com/office/drawing/2014/main" id="{E69B1312-F92B-451C-95B9-FB62487A511D}"/>
                    </a:ext>
                  </a:extLst>
                </p:cNvPr>
                <p:cNvSpPr/>
                <p:nvPr/>
              </p:nvSpPr>
              <p:spPr>
                <a:xfrm>
                  <a:off x="7856084" y="1294934"/>
                  <a:ext cx="34289" cy="34289"/>
                </a:xfrm>
                <a:custGeom>
                  <a:avLst/>
                  <a:gdLst>
                    <a:gd name="connsiteX0" fmla="*/ 12382 w 34289"/>
                    <a:gd name="connsiteY0" fmla="*/ 0 h 34289"/>
                    <a:gd name="connsiteX1" fmla="*/ 21907 w 34289"/>
                    <a:gd name="connsiteY1" fmla="*/ 0 h 34289"/>
                    <a:gd name="connsiteX2" fmla="*/ 34290 w 34289"/>
                    <a:gd name="connsiteY2" fmla="*/ 12382 h 34289"/>
                    <a:gd name="connsiteX3" fmla="*/ 34290 w 34289"/>
                    <a:gd name="connsiteY3" fmla="*/ 21907 h 34289"/>
                    <a:gd name="connsiteX4" fmla="*/ 21907 w 34289"/>
                    <a:gd name="connsiteY4" fmla="*/ 34290 h 34289"/>
                    <a:gd name="connsiteX5" fmla="*/ 12382 w 34289"/>
                    <a:gd name="connsiteY5" fmla="*/ 34290 h 34289"/>
                    <a:gd name="connsiteX6" fmla="*/ 0 w 34289"/>
                    <a:gd name="connsiteY6" fmla="*/ 21907 h 34289"/>
                    <a:gd name="connsiteX7" fmla="*/ 0 w 34289"/>
                    <a:gd name="connsiteY7" fmla="*/ 12382 h 34289"/>
                    <a:gd name="connsiteX8" fmla="*/ 12382 w 34289"/>
                    <a:gd name="connsiteY8" fmla="*/ 0 h 3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89" h="34289">
                      <a:moveTo>
                        <a:pt x="12382" y="0"/>
                      </a:moveTo>
                      <a:lnTo>
                        <a:pt x="21907" y="0"/>
                      </a:lnTo>
                      <a:cubicBezTo>
                        <a:pt x="28575" y="0"/>
                        <a:pt x="34290" y="5715"/>
                        <a:pt x="34290" y="12382"/>
                      </a:cubicBezTo>
                      <a:lnTo>
                        <a:pt x="34290" y="21907"/>
                      </a:lnTo>
                      <a:cubicBezTo>
                        <a:pt x="34290" y="28575"/>
                        <a:pt x="28575" y="34290"/>
                        <a:pt x="21907" y="34290"/>
                      </a:cubicBezTo>
                      <a:lnTo>
                        <a:pt x="12382" y="34290"/>
                      </a:lnTo>
                      <a:cubicBezTo>
                        <a:pt x="5715" y="34290"/>
                        <a:pt x="0" y="28575"/>
                        <a:pt x="0" y="21907"/>
                      </a:cubicBezTo>
                      <a:lnTo>
                        <a:pt x="0" y="12382"/>
                      </a:lnTo>
                      <a:cubicBezTo>
                        <a:pt x="952" y="5715"/>
                        <a:pt x="5715" y="0"/>
                        <a:pt x="12382" y="0"/>
                      </a:cubicBezTo>
                      <a:close/>
                    </a:path>
                  </a:pathLst>
                </a:custGeom>
                <a:grpFill/>
                <a:ln w="9525" cap="flat">
                  <a:noFill/>
                  <a:prstDash val="solid"/>
                  <a:miter/>
                </a:ln>
              </p:spPr>
              <p:txBody>
                <a:bodyPr rtlCol="0" anchor="ctr"/>
                <a:lstStyle/>
                <a:p>
                  <a:endParaRPr lang="en-US"/>
                </a:p>
              </p:txBody>
            </p:sp>
            <p:sp>
              <p:nvSpPr>
                <p:cNvPr id="84" name="Freeform: Shape 83">
                  <a:extLst>
                    <a:ext uri="{FF2B5EF4-FFF2-40B4-BE49-F238E27FC236}">
                      <a16:creationId xmlns:a16="http://schemas.microsoft.com/office/drawing/2014/main" id="{5FD9AFC8-1D76-48E1-826A-8B17FC5AF154}"/>
                    </a:ext>
                  </a:extLst>
                </p:cNvPr>
                <p:cNvSpPr/>
                <p:nvPr/>
              </p:nvSpPr>
              <p:spPr>
                <a:xfrm>
                  <a:off x="8008484" y="1294934"/>
                  <a:ext cx="34289" cy="34289"/>
                </a:xfrm>
                <a:custGeom>
                  <a:avLst/>
                  <a:gdLst>
                    <a:gd name="connsiteX0" fmla="*/ 12382 w 34289"/>
                    <a:gd name="connsiteY0" fmla="*/ 0 h 34289"/>
                    <a:gd name="connsiteX1" fmla="*/ 21907 w 34289"/>
                    <a:gd name="connsiteY1" fmla="*/ 0 h 34289"/>
                    <a:gd name="connsiteX2" fmla="*/ 34290 w 34289"/>
                    <a:gd name="connsiteY2" fmla="*/ 12382 h 34289"/>
                    <a:gd name="connsiteX3" fmla="*/ 34290 w 34289"/>
                    <a:gd name="connsiteY3" fmla="*/ 21907 h 34289"/>
                    <a:gd name="connsiteX4" fmla="*/ 21907 w 34289"/>
                    <a:gd name="connsiteY4" fmla="*/ 34290 h 34289"/>
                    <a:gd name="connsiteX5" fmla="*/ 12382 w 34289"/>
                    <a:gd name="connsiteY5" fmla="*/ 34290 h 34289"/>
                    <a:gd name="connsiteX6" fmla="*/ 0 w 34289"/>
                    <a:gd name="connsiteY6" fmla="*/ 21907 h 34289"/>
                    <a:gd name="connsiteX7" fmla="*/ 0 w 34289"/>
                    <a:gd name="connsiteY7" fmla="*/ 12382 h 34289"/>
                    <a:gd name="connsiteX8" fmla="*/ 12382 w 34289"/>
                    <a:gd name="connsiteY8" fmla="*/ 0 h 3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89" h="34289">
                      <a:moveTo>
                        <a:pt x="12382" y="0"/>
                      </a:moveTo>
                      <a:lnTo>
                        <a:pt x="21907" y="0"/>
                      </a:lnTo>
                      <a:cubicBezTo>
                        <a:pt x="28575" y="0"/>
                        <a:pt x="34290" y="5715"/>
                        <a:pt x="34290" y="12382"/>
                      </a:cubicBezTo>
                      <a:lnTo>
                        <a:pt x="34290" y="21907"/>
                      </a:lnTo>
                      <a:cubicBezTo>
                        <a:pt x="34290" y="28575"/>
                        <a:pt x="28575" y="34290"/>
                        <a:pt x="21907" y="34290"/>
                      </a:cubicBezTo>
                      <a:lnTo>
                        <a:pt x="12382" y="34290"/>
                      </a:lnTo>
                      <a:cubicBezTo>
                        <a:pt x="5715" y="34290"/>
                        <a:pt x="0" y="28575"/>
                        <a:pt x="0" y="21907"/>
                      </a:cubicBezTo>
                      <a:lnTo>
                        <a:pt x="0" y="12382"/>
                      </a:lnTo>
                      <a:cubicBezTo>
                        <a:pt x="952" y="5715"/>
                        <a:pt x="5715" y="0"/>
                        <a:pt x="12382" y="0"/>
                      </a:cubicBezTo>
                      <a:close/>
                    </a:path>
                  </a:pathLst>
                </a:custGeom>
                <a:grpFill/>
                <a:ln w="9525" cap="flat">
                  <a:noFill/>
                  <a:prstDash val="solid"/>
                  <a:miter/>
                </a:ln>
              </p:spPr>
              <p:txBody>
                <a:bodyPr rtlCol="0" anchor="ctr"/>
                <a:lstStyle/>
                <a:p>
                  <a:endParaRPr lang="en-US"/>
                </a:p>
              </p:txBody>
            </p:sp>
            <p:sp>
              <p:nvSpPr>
                <p:cNvPr id="85" name="Freeform: Shape 84">
                  <a:extLst>
                    <a:ext uri="{FF2B5EF4-FFF2-40B4-BE49-F238E27FC236}">
                      <a16:creationId xmlns:a16="http://schemas.microsoft.com/office/drawing/2014/main" id="{DF77C502-B8F5-48E2-B2BA-07D2C5A885E8}"/>
                    </a:ext>
                  </a:extLst>
                </p:cNvPr>
                <p:cNvSpPr/>
                <p:nvPr/>
              </p:nvSpPr>
              <p:spPr>
                <a:xfrm>
                  <a:off x="8237084" y="1294934"/>
                  <a:ext cx="34289" cy="34289"/>
                </a:xfrm>
                <a:custGeom>
                  <a:avLst/>
                  <a:gdLst>
                    <a:gd name="connsiteX0" fmla="*/ 12382 w 34289"/>
                    <a:gd name="connsiteY0" fmla="*/ 0 h 34289"/>
                    <a:gd name="connsiteX1" fmla="*/ 21907 w 34289"/>
                    <a:gd name="connsiteY1" fmla="*/ 0 h 34289"/>
                    <a:gd name="connsiteX2" fmla="*/ 34290 w 34289"/>
                    <a:gd name="connsiteY2" fmla="*/ 12382 h 34289"/>
                    <a:gd name="connsiteX3" fmla="*/ 34290 w 34289"/>
                    <a:gd name="connsiteY3" fmla="*/ 21907 h 34289"/>
                    <a:gd name="connsiteX4" fmla="*/ 21907 w 34289"/>
                    <a:gd name="connsiteY4" fmla="*/ 34290 h 34289"/>
                    <a:gd name="connsiteX5" fmla="*/ 12382 w 34289"/>
                    <a:gd name="connsiteY5" fmla="*/ 34290 h 34289"/>
                    <a:gd name="connsiteX6" fmla="*/ 0 w 34289"/>
                    <a:gd name="connsiteY6" fmla="*/ 21907 h 34289"/>
                    <a:gd name="connsiteX7" fmla="*/ 0 w 34289"/>
                    <a:gd name="connsiteY7" fmla="*/ 12382 h 34289"/>
                    <a:gd name="connsiteX8" fmla="*/ 12382 w 34289"/>
                    <a:gd name="connsiteY8" fmla="*/ 0 h 3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89" h="34289">
                      <a:moveTo>
                        <a:pt x="12382" y="0"/>
                      </a:moveTo>
                      <a:lnTo>
                        <a:pt x="21907" y="0"/>
                      </a:lnTo>
                      <a:cubicBezTo>
                        <a:pt x="28575" y="0"/>
                        <a:pt x="34290" y="5715"/>
                        <a:pt x="34290" y="12382"/>
                      </a:cubicBezTo>
                      <a:lnTo>
                        <a:pt x="34290" y="21907"/>
                      </a:lnTo>
                      <a:cubicBezTo>
                        <a:pt x="34290" y="28575"/>
                        <a:pt x="28575" y="34290"/>
                        <a:pt x="21907" y="34290"/>
                      </a:cubicBezTo>
                      <a:lnTo>
                        <a:pt x="12382" y="34290"/>
                      </a:lnTo>
                      <a:cubicBezTo>
                        <a:pt x="5715" y="34290"/>
                        <a:pt x="0" y="28575"/>
                        <a:pt x="0" y="21907"/>
                      </a:cubicBezTo>
                      <a:lnTo>
                        <a:pt x="0" y="12382"/>
                      </a:lnTo>
                      <a:cubicBezTo>
                        <a:pt x="952" y="5715"/>
                        <a:pt x="5715" y="0"/>
                        <a:pt x="12382" y="0"/>
                      </a:cubicBezTo>
                      <a:close/>
                    </a:path>
                  </a:pathLst>
                </a:custGeom>
                <a:grpFill/>
                <a:ln w="9525" cap="flat">
                  <a:noFill/>
                  <a:prstDash val="solid"/>
                  <a:miter/>
                </a:ln>
              </p:spPr>
              <p:txBody>
                <a:bodyPr rtlCol="0" anchor="ctr"/>
                <a:lstStyle/>
                <a:p>
                  <a:endParaRPr lang="en-US"/>
                </a:p>
              </p:txBody>
            </p:sp>
            <p:sp>
              <p:nvSpPr>
                <p:cNvPr id="86" name="Freeform: Shape 85">
                  <a:extLst>
                    <a:ext uri="{FF2B5EF4-FFF2-40B4-BE49-F238E27FC236}">
                      <a16:creationId xmlns:a16="http://schemas.microsoft.com/office/drawing/2014/main" id="{A9D49542-A45B-4464-80B6-89A70685B326}"/>
                    </a:ext>
                  </a:extLst>
                </p:cNvPr>
                <p:cNvSpPr/>
                <p:nvPr/>
              </p:nvSpPr>
              <p:spPr>
                <a:xfrm>
                  <a:off x="8160884" y="1294934"/>
                  <a:ext cx="34289" cy="34289"/>
                </a:xfrm>
                <a:custGeom>
                  <a:avLst/>
                  <a:gdLst>
                    <a:gd name="connsiteX0" fmla="*/ 12382 w 34289"/>
                    <a:gd name="connsiteY0" fmla="*/ 0 h 34289"/>
                    <a:gd name="connsiteX1" fmla="*/ 21907 w 34289"/>
                    <a:gd name="connsiteY1" fmla="*/ 0 h 34289"/>
                    <a:gd name="connsiteX2" fmla="*/ 34290 w 34289"/>
                    <a:gd name="connsiteY2" fmla="*/ 12382 h 34289"/>
                    <a:gd name="connsiteX3" fmla="*/ 34290 w 34289"/>
                    <a:gd name="connsiteY3" fmla="*/ 21907 h 34289"/>
                    <a:gd name="connsiteX4" fmla="*/ 21907 w 34289"/>
                    <a:gd name="connsiteY4" fmla="*/ 34290 h 34289"/>
                    <a:gd name="connsiteX5" fmla="*/ 12382 w 34289"/>
                    <a:gd name="connsiteY5" fmla="*/ 34290 h 34289"/>
                    <a:gd name="connsiteX6" fmla="*/ 0 w 34289"/>
                    <a:gd name="connsiteY6" fmla="*/ 21907 h 34289"/>
                    <a:gd name="connsiteX7" fmla="*/ 0 w 34289"/>
                    <a:gd name="connsiteY7" fmla="*/ 12382 h 34289"/>
                    <a:gd name="connsiteX8" fmla="*/ 12382 w 34289"/>
                    <a:gd name="connsiteY8" fmla="*/ 0 h 3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89" h="34289">
                      <a:moveTo>
                        <a:pt x="12382" y="0"/>
                      </a:moveTo>
                      <a:lnTo>
                        <a:pt x="21907" y="0"/>
                      </a:lnTo>
                      <a:cubicBezTo>
                        <a:pt x="28575" y="0"/>
                        <a:pt x="34290" y="5715"/>
                        <a:pt x="34290" y="12382"/>
                      </a:cubicBezTo>
                      <a:lnTo>
                        <a:pt x="34290" y="21907"/>
                      </a:lnTo>
                      <a:cubicBezTo>
                        <a:pt x="34290" y="28575"/>
                        <a:pt x="28575" y="34290"/>
                        <a:pt x="21907" y="34290"/>
                      </a:cubicBezTo>
                      <a:lnTo>
                        <a:pt x="12382" y="34290"/>
                      </a:lnTo>
                      <a:cubicBezTo>
                        <a:pt x="5715" y="34290"/>
                        <a:pt x="0" y="28575"/>
                        <a:pt x="0" y="21907"/>
                      </a:cubicBezTo>
                      <a:lnTo>
                        <a:pt x="0" y="12382"/>
                      </a:lnTo>
                      <a:cubicBezTo>
                        <a:pt x="952" y="5715"/>
                        <a:pt x="5715" y="0"/>
                        <a:pt x="12382" y="0"/>
                      </a:cubicBezTo>
                      <a:close/>
                    </a:path>
                  </a:pathLst>
                </a:custGeom>
                <a:grpFill/>
                <a:ln w="9525" cap="flat">
                  <a:noFill/>
                  <a:prstDash val="solid"/>
                  <a:miter/>
                </a:ln>
              </p:spPr>
              <p:txBody>
                <a:bodyPr rtlCol="0" anchor="ctr"/>
                <a:lstStyle/>
                <a:p>
                  <a:endParaRPr lang="en-US"/>
                </a:p>
              </p:txBody>
            </p:sp>
            <p:sp>
              <p:nvSpPr>
                <p:cNvPr id="87" name="Freeform: Shape 86">
                  <a:extLst>
                    <a:ext uri="{FF2B5EF4-FFF2-40B4-BE49-F238E27FC236}">
                      <a16:creationId xmlns:a16="http://schemas.microsoft.com/office/drawing/2014/main" id="{9E40F701-2A6D-4431-8B42-2B239ADD33CB}"/>
                    </a:ext>
                  </a:extLst>
                </p:cNvPr>
                <p:cNvSpPr/>
                <p:nvPr/>
              </p:nvSpPr>
              <p:spPr>
                <a:xfrm>
                  <a:off x="8313283" y="1294934"/>
                  <a:ext cx="34290" cy="34289"/>
                </a:xfrm>
                <a:custGeom>
                  <a:avLst/>
                  <a:gdLst>
                    <a:gd name="connsiteX0" fmla="*/ 12383 w 34290"/>
                    <a:gd name="connsiteY0" fmla="*/ 0 h 34289"/>
                    <a:gd name="connsiteX1" fmla="*/ 21908 w 34290"/>
                    <a:gd name="connsiteY1" fmla="*/ 0 h 34289"/>
                    <a:gd name="connsiteX2" fmla="*/ 34290 w 34290"/>
                    <a:gd name="connsiteY2" fmla="*/ 12382 h 34289"/>
                    <a:gd name="connsiteX3" fmla="*/ 34290 w 34290"/>
                    <a:gd name="connsiteY3" fmla="*/ 21907 h 34289"/>
                    <a:gd name="connsiteX4" fmla="*/ 21908 w 34290"/>
                    <a:gd name="connsiteY4" fmla="*/ 34290 h 34289"/>
                    <a:gd name="connsiteX5" fmla="*/ 12383 w 34290"/>
                    <a:gd name="connsiteY5" fmla="*/ 34290 h 34289"/>
                    <a:gd name="connsiteX6" fmla="*/ 0 w 34290"/>
                    <a:gd name="connsiteY6" fmla="*/ 21907 h 34289"/>
                    <a:gd name="connsiteX7" fmla="*/ 0 w 34290"/>
                    <a:gd name="connsiteY7" fmla="*/ 12382 h 34289"/>
                    <a:gd name="connsiteX8" fmla="*/ 12383 w 34290"/>
                    <a:gd name="connsiteY8" fmla="*/ 0 h 342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290" h="34289">
                      <a:moveTo>
                        <a:pt x="12383" y="0"/>
                      </a:moveTo>
                      <a:lnTo>
                        <a:pt x="21908" y="0"/>
                      </a:lnTo>
                      <a:cubicBezTo>
                        <a:pt x="28575" y="0"/>
                        <a:pt x="34290" y="5715"/>
                        <a:pt x="34290" y="12382"/>
                      </a:cubicBezTo>
                      <a:lnTo>
                        <a:pt x="34290" y="21907"/>
                      </a:lnTo>
                      <a:cubicBezTo>
                        <a:pt x="34290" y="28575"/>
                        <a:pt x="28575" y="34290"/>
                        <a:pt x="21908" y="34290"/>
                      </a:cubicBezTo>
                      <a:lnTo>
                        <a:pt x="12383" y="34290"/>
                      </a:lnTo>
                      <a:cubicBezTo>
                        <a:pt x="5715" y="34290"/>
                        <a:pt x="0" y="28575"/>
                        <a:pt x="0" y="21907"/>
                      </a:cubicBezTo>
                      <a:lnTo>
                        <a:pt x="0" y="12382"/>
                      </a:lnTo>
                      <a:cubicBezTo>
                        <a:pt x="953" y="5715"/>
                        <a:pt x="5715" y="0"/>
                        <a:pt x="12383" y="0"/>
                      </a:cubicBezTo>
                      <a:close/>
                    </a:path>
                  </a:pathLst>
                </a:custGeom>
                <a:grpFill/>
                <a:ln w="9525" cap="flat">
                  <a:noFill/>
                  <a:prstDash val="solid"/>
                  <a:miter/>
                </a:ln>
              </p:spPr>
              <p:txBody>
                <a:bodyPr rtlCol="0" anchor="ctr"/>
                <a:lstStyle/>
                <a:p>
                  <a:endParaRPr lang="en-US"/>
                </a:p>
              </p:txBody>
            </p:sp>
            <p:sp>
              <p:nvSpPr>
                <p:cNvPr id="88" name="Freeform: Shape 87">
                  <a:extLst>
                    <a:ext uri="{FF2B5EF4-FFF2-40B4-BE49-F238E27FC236}">
                      <a16:creationId xmlns:a16="http://schemas.microsoft.com/office/drawing/2014/main" id="{485FDCD1-8E86-449D-A811-B5ECCBD5E096}"/>
                    </a:ext>
                  </a:extLst>
                </p:cNvPr>
                <p:cNvSpPr/>
                <p:nvPr/>
              </p:nvSpPr>
              <p:spPr>
                <a:xfrm>
                  <a:off x="7811316" y="1432094"/>
                  <a:ext cx="46672" cy="46672"/>
                </a:xfrm>
                <a:custGeom>
                  <a:avLst/>
                  <a:gdLst>
                    <a:gd name="connsiteX0" fmla="*/ 7620 w 46672"/>
                    <a:gd name="connsiteY0" fmla="*/ 46673 h 46672"/>
                    <a:gd name="connsiteX1" fmla="*/ 39053 w 46672"/>
                    <a:gd name="connsiteY1" fmla="*/ 46673 h 46672"/>
                    <a:gd name="connsiteX2" fmla="*/ 46672 w 46672"/>
                    <a:gd name="connsiteY2" fmla="*/ 39052 h 46672"/>
                    <a:gd name="connsiteX3" fmla="*/ 46672 w 46672"/>
                    <a:gd name="connsiteY3" fmla="*/ 7620 h 46672"/>
                    <a:gd name="connsiteX4" fmla="*/ 39053 w 46672"/>
                    <a:gd name="connsiteY4" fmla="*/ 0 h 46672"/>
                    <a:gd name="connsiteX5" fmla="*/ 7620 w 46672"/>
                    <a:gd name="connsiteY5" fmla="*/ 0 h 46672"/>
                    <a:gd name="connsiteX6" fmla="*/ 0 w 46672"/>
                    <a:gd name="connsiteY6" fmla="*/ 7620 h 46672"/>
                    <a:gd name="connsiteX7" fmla="*/ 0 w 46672"/>
                    <a:gd name="connsiteY7" fmla="*/ 39052 h 46672"/>
                    <a:gd name="connsiteX8" fmla="*/ 7620 w 46672"/>
                    <a:gd name="connsiteY8" fmla="*/ 46673 h 46672"/>
                    <a:gd name="connsiteX9" fmla="*/ 7620 w 46672"/>
                    <a:gd name="connsiteY9" fmla="*/ 46673 h 46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672" h="46672">
                      <a:moveTo>
                        <a:pt x="7620" y="46673"/>
                      </a:moveTo>
                      <a:lnTo>
                        <a:pt x="39053" y="46673"/>
                      </a:lnTo>
                      <a:cubicBezTo>
                        <a:pt x="43815" y="46673"/>
                        <a:pt x="46672" y="42863"/>
                        <a:pt x="46672" y="39052"/>
                      </a:cubicBezTo>
                      <a:lnTo>
                        <a:pt x="46672" y="7620"/>
                      </a:lnTo>
                      <a:cubicBezTo>
                        <a:pt x="46672" y="2858"/>
                        <a:pt x="42863" y="0"/>
                        <a:pt x="39053" y="0"/>
                      </a:cubicBezTo>
                      <a:lnTo>
                        <a:pt x="7620" y="0"/>
                      </a:lnTo>
                      <a:cubicBezTo>
                        <a:pt x="2858" y="0"/>
                        <a:pt x="0" y="3810"/>
                        <a:pt x="0" y="7620"/>
                      </a:cubicBezTo>
                      <a:lnTo>
                        <a:pt x="0" y="39052"/>
                      </a:lnTo>
                      <a:cubicBezTo>
                        <a:pt x="0" y="42863"/>
                        <a:pt x="3810" y="46673"/>
                        <a:pt x="7620" y="46673"/>
                      </a:cubicBezTo>
                      <a:cubicBezTo>
                        <a:pt x="7620" y="46673"/>
                        <a:pt x="7620" y="46673"/>
                        <a:pt x="7620" y="46673"/>
                      </a:cubicBezTo>
                      <a:close/>
                    </a:path>
                  </a:pathLst>
                </a:custGeom>
                <a:grpFill/>
                <a:ln w="9525" cap="flat">
                  <a:noFill/>
                  <a:prstDash val="solid"/>
                  <a:miter/>
                </a:ln>
              </p:spPr>
              <p:txBody>
                <a:bodyPr rtlCol="0" anchor="ctr"/>
                <a:lstStyle/>
                <a:p>
                  <a:endParaRPr lang="en-US"/>
                </a:p>
              </p:txBody>
            </p:sp>
            <p:sp>
              <p:nvSpPr>
                <p:cNvPr id="89" name="Freeform: Shape 88">
                  <a:extLst>
                    <a:ext uri="{FF2B5EF4-FFF2-40B4-BE49-F238E27FC236}">
                      <a16:creationId xmlns:a16="http://schemas.microsoft.com/office/drawing/2014/main" id="{AE72E274-45ED-4D51-9F11-655838249B74}"/>
                    </a:ext>
                  </a:extLst>
                </p:cNvPr>
                <p:cNvSpPr/>
                <p:nvPr/>
              </p:nvSpPr>
              <p:spPr>
                <a:xfrm>
                  <a:off x="8020866" y="1432094"/>
                  <a:ext cx="46672" cy="46672"/>
                </a:xfrm>
                <a:custGeom>
                  <a:avLst/>
                  <a:gdLst>
                    <a:gd name="connsiteX0" fmla="*/ 7620 w 46672"/>
                    <a:gd name="connsiteY0" fmla="*/ 46673 h 46672"/>
                    <a:gd name="connsiteX1" fmla="*/ 39052 w 46672"/>
                    <a:gd name="connsiteY1" fmla="*/ 46673 h 46672"/>
                    <a:gd name="connsiteX2" fmla="*/ 46673 w 46672"/>
                    <a:gd name="connsiteY2" fmla="*/ 39052 h 46672"/>
                    <a:gd name="connsiteX3" fmla="*/ 46673 w 46672"/>
                    <a:gd name="connsiteY3" fmla="*/ 7620 h 46672"/>
                    <a:gd name="connsiteX4" fmla="*/ 39052 w 46672"/>
                    <a:gd name="connsiteY4" fmla="*/ 0 h 46672"/>
                    <a:gd name="connsiteX5" fmla="*/ 7620 w 46672"/>
                    <a:gd name="connsiteY5" fmla="*/ 0 h 46672"/>
                    <a:gd name="connsiteX6" fmla="*/ 0 w 46672"/>
                    <a:gd name="connsiteY6" fmla="*/ 7620 h 46672"/>
                    <a:gd name="connsiteX7" fmla="*/ 0 w 46672"/>
                    <a:gd name="connsiteY7" fmla="*/ 39052 h 46672"/>
                    <a:gd name="connsiteX8" fmla="*/ 7620 w 46672"/>
                    <a:gd name="connsiteY8" fmla="*/ 46673 h 46672"/>
                    <a:gd name="connsiteX9" fmla="*/ 7620 w 46672"/>
                    <a:gd name="connsiteY9" fmla="*/ 46673 h 46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672" h="46672">
                      <a:moveTo>
                        <a:pt x="7620" y="46673"/>
                      </a:moveTo>
                      <a:lnTo>
                        <a:pt x="39052" y="46673"/>
                      </a:lnTo>
                      <a:cubicBezTo>
                        <a:pt x="43815" y="46673"/>
                        <a:pt x="46673" y="42863"/>
                        <a:pt x="46673" y="39052"/>
                      </a:cubicBezTo>
                      <a:lnTo>
                        <a:pt x="46673" y="7620"/>
                      </a:lnTo>
                      <a:cubicBezTo>
                        <a:pt x="46673" y="2858"/>
                        <a:pt x="42863" y="0"/>
                        <a:pt x="39052" y="0"/>
                      </a:cubicBezTo>
                      <a:lnTo>
                        <a:pt x="7620" y="0"/>
                      </a:lnTo>
                      <a:cubicBezTo>
                        <a:pt x="2857" y="0"/>
                        <a:pt x="0" y="3810"/>
                        <a:pt x="0" y="7620"/>
                      </a:cubicBezTo>
                      <a:lnTo>
                        <a:pt x="0" y="39052"/>
                      </a:lnTo>
                      <a:cubicBezTo>
                        <a:pt x="0" y="42863"/>
                        <a:pt x="3810" y="46673"/>
                        <a:pt x="7620" y="46673"/>
                      </a:cubicBezTo>
                      <a:lnTo>
                        <a:pt x="7620" y="46673"/>
                      </a:lnTo>
                      <a:close/>
                    </a:path>
                  </a:pathLst>
                </a:custGeom>
                <a:grpFill/>
                <a:ln w="9525" cap="flat">
                  <a:noFill/>
                  <a:prstDash val="solid"/>
                  <a:miter/>
                </a:ln>
              </p:spPr>
              <p:txBody>
                <a:bodyPr rtlCol="0" anchor="ctr"/>
                <a:lstStyle/>
                <a:p>
                  <a:endParaRPr lang="en-US"/>
                </a:p>
              </p:txBody>
            </p:sp>
            <p:sp>
              <p:nvSpPr>
                <p:cNvPr id="90" name="Freeform: Shape 89">
                  <a:extLst>
                    <a:ext uri="{FF2B5EF4-FFF2-40B4-BE49-F238E27FC236}">
                      <a16:creationId xmlns:a16="http://schemas.microsoft.com/office/drawing/2014/main" id="{CF2FEEBB-3BE6-43CA-91E6-7FC1DE4F7605}"/>
                    </a:ext>
                  </a:extLst>
                </p:cNvPr>
                <p:cNvSpPr/>
                <p:nvPr/>
              </p:nvSpPr>
              <p:spPr>
                <a:xfrm>
                  <a:off x="7916091" y="1432094"/>
                  <a:ext cx="46672" cy="46672"/>
                </a:xfrm>
                <a:custGeom>
                  <a:avLst/>
                  <a:gdLst>
                    <a:gd name="connsiteX0" fmla="*/ 7620 w 46672"/>
                    <a:gd name="connsiteY0" fmla="*/ 46673 h 46672"/>
                    <a:gd name="connsiteX1" fmla="*/ 39053 w 46672"/>
                    <a:gd name="connsiteY1" fmla="*/ 46673 h 46672"/>
                    <a:gd name="connsiteX2" fmla="*/ 46672 w 46672"/>
                    <a:gd name="connsiteY2" fmla="*/ 39052 h 46672"/>
                    <a:gd name="connsiteX3" fmla="*/ 46672 w 46672"/>
                    <a:gd name="connsiteY3" fmla="*/ 7620 h 46672"/>
                    <a:gd name="connsiteX4" fmla="*/ 39053 w 46672"/>
                    <a:gd name="connsiteY4" fmla="*/ 0 h 46672"/>
                    <a:gd name="connsiteX5" fmla="*/ 7620 w 46672"/>
                    <a:gd name="connsiteY5" fmla="*/ 0 h 46672"/>
                    <a:gd name="connsiteX6" fmla="*/ 0 w 46672"/>
                    <a:gd name="connsiteY6" fmla="*/ 7620 h 46672"/>
                    <a:gd name="connsiteX7" fmla="*/ 0 w 46672"/>
                    <a:gd name="connsiteY7" fmla="*/ 39052 h 46672"/>
                    <a:gd name="connsiteX8" fmla="*/ 7620 w 46672"/>
                    <a:gd name="connsiteY8" fmla="*/ 46673 h 46672"/>
                    <a:gd name="connsiteX9" fmla="*/ 7620 w 46672"/>
                    <a:gd name="connsiteY9" fmla="*/ 46673 h 46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672" h="46672">
                      <a:moveTo>
                        <a:pt x="7620" y="46673"/>
                      </a:moveTo>
                      <a:lnTo>
                        <a:pt x="39053" y="46673"/>
                      </a:lnTo>
                      <a:cubicBezTo>
                        <a:pt x="43815" y="46673"/>
                        <a:pt x="46672" y="42863"/>
                        <a:pt x="46672" y="39052"/>
                      </a:cubicBezTo>
                      <a:lnTo>
                        <a:pt x="46672" y="7620"/>
                      </a:lnTo>
                      <a:cubicBezTo>
                        <a:pt x="46672" y="2858"/>
                        <a:pt x="42863" y="0"/>
                        <a:pt x="39053" y="0"/>
                      </a:cubicBezTo>
                      <a:lnTo>
                        <a:pt x="7620" y="0"/>
                      </a:lnTo>
                      <a:cubicBezTo>
                        <a:pt x="2857" y="0"/>
                        <a:pt x="0" y="3810"/>
                        <a:pt x="0" y="7620"/>
                      </a:cubicBezTo>
                      <a:lnTo>
                        <a:pt x="0" y="39052"/>
                      </a:lnTo>
                      <a:cubicBezTo>
                        <a:pt x="0" y="42863"/>
                        <a:pt x="3810" y="46673"/>
                        <a:pt x="7620" y="46673"/>
                      </a:cubicBezTo>
                      <a:lnTo>
                        <a:pt x="7620" y="46673"/>
                      </a:lnTo>
                      <a:close/>
                    </a:path>
                  </a:pathLst>
                </a:custGeom>
                <a:grpFill/>
                <a:ln w="9525" cap="flat">
                  <a:noFill/>
                  <a:prstDash val="solid"/>
                  <a:miter/>
                </a:ln>
              </p:spPr>
              <p:txBody>
                <a:bodyPr rtlCol="0" anchor="ctr"/>
                <a:lstStyle/>
                <a:p>
                  <a:endParaRPr lang="en-US"/>
                </a:p>
              </p:txBody>
            </p:sp>
            <p:sp>
              <p:nvSpPr>
                <p:cNvPr id="91" name="Freeform: Shape 90">
                  <a:extLst>
                    <a:ext uri="{FF2B5EF4-FFF2-40B4-BE49-F238E27FC236}">
                      <a16:creationId xmlns:a16="http://schemas.microsoft.com/office/drawing/2014/main" id="{E4238CC6-1677-49B6-8CC1-4655F8B3F69C}"/>
                    </a:ext>
                  </a:extLst>
                </p:cNvPr>
                <p:cNvSpPr/>
                <p:nvPr/>
              </p:nvSpPr>
              <p:spPr>
                <a:xfrm>
                  <a:off x="8335191" y="1432094"/>
                  <a:ext cx="46672" cy="46672"/>
                </a:xfrm>
                <a:custGeom>
                  <a:avLst/>
                  <a:gdLst>
                    <a:gd name="connsiteX0" fmla="*/ 7620 w 46672"/>
                    <a:gd name="connsiteY0" fmla="*/ 46673 h 46672"/>
                    <a:gd name="connsiteX1" fmla="*/ 39052 w 46672"/>
                    <a:gd name="connsiteY1" fmla="*/ 46673 h 46672"/>
                    <a:gd name="connsiteX2" fmla="*/ 46673 w 46672"/>
                    <a:gd name="connsiteY2" fmla="*/ 39052 h 46672"/>
                    <a:gd name="connsiteX3" fmla="*/ 46673 w 46672"/>
                    <a:gd name="connsiteY3" fmla="*/ 7620 h 46672"/>
                    <a:gd name="connsiteX4" fmla="*/ 39052 w 46672"/>
                    <a:gd name="connsiteY4" fmla="*/ 0 h 46672"/>
                    <a:gd name="connsiteX5" fmla="*/ 7620 w 46672"/>
                    <a:gd name="connsiteY5" fmla="*/ 0 h 46672"/>
                    <a:gd name="connsiteX6" fmla="*/ 0 w 46672"/>
                    <a:gd name="connsiteY6" fmla="*/ 7620 h 46672"/>
                    <a:gd name="connsiteX7" fmla="*/ 0 w 46672"/>
                    <a:gd name="connsiteY7" fmla="*/ 39052 h 46672"/>
                    <a:gd name="connsiteX8" fmla="*/ 7620 w 46672"/>
                    <a:gd name="connsiteY8" fmla="*/ 46673 h 46672"/>
                    <a:gd name="connsiteX9" fmla="*/ 7620 w 46672"/>
                    <a:gd name="connsiteY9" fmla="*/ 46673 h 46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672" h="46672">
                      <a:moveTo>
                        <a:pt x="7620" y="46673"/>
                      </a:moveTo>
                      <a:lnTo>
                        <a:pt x="39052" y="46673"/>
                      </a:lnTo>
                      <a:cubicBezTo>
                        <a:pt x="43815" y="46673"/>
                        <a:pt x="46673" y="42863"/>
                        <a:pt x="46673" y="39052"/>
                      </a:cubicBezTo>
                      <a:lnTo>
                        <a:pt x="46673" y="7620"/>
                      </a:lnTo>
                      <a:cubicBezTo>
                        <a:pt x="46673" y="2858"/>
                        <a:pt x="42863" y="0"/>
                        <a:pt x="39052" y="0"/>
                      </a:cubicBezTo>
                      <a:lnTo>
                        <a:pt x="7620" y="0"/>
                      </a:lnTo>
                      <a:cubicBezTo>
                        <a:pt x="2858" y="0"/>
                        <a:pt x="0" y="3810"/>
                        <a:pt x="0" y="7620"/>
                      </a:cubicBezTo>
                      <a:lnTo>
                        <a:pt x="0" y="39052"/>
                      </a:lnTo>
                      <a:cubicBezTo>
                        <a:pt x="0" y="42863"/>
                        <a:pt x="3810" y="46673"/>
                        <a:pt x="7620" y="46673"/>
                      </a:cubicBezTo>
                      <a:lnTo>
                        <a:pt x="7620" y="46673"/>
                      </a:lnTo>
                      <a:close/>
                    </a:path>
                  </a:pathLst>
                </a:custGeom>
                <a:grpFill/>
                <a:ln w="9525" cap="flat">
                  <a:noFill/>
                  <a:prstDash val="solid"/>
                  <a:miter/>
                </a:ln>
              </p:spPr>
              <p:txBody>
                <a:bodyPr rtlCol="0" anchor="ctr"/>
                <a:lstStyle/>
                <a:p>
                  <a:endParaRPr lang="en-US"/>
                </a:p>
              </p:txBody>
            </p:sp>
            <p:sp>
              <p:nvSpPr>
                <p:cNvPr id="92" name="Freeform: Shape 91">
                  <a:extLst>
                    <a:ext uri="{FF2B5EF4-FFF2-40B4-BE49-F238E27FC236}">
                      <a16:creationId xmlns:a16="http://schemas.microsoft.com/office/drawing/2014/main" id="{0CA6EE41-5368-4CC4-92CE-5F3BD09C2EF3}"/>
                    </a:ext>
                  </a:extLst>
                </p:cNvPr>
                <p:cNvSpPr/>
                <p:nvPr/>
              </p:nvSpPr>
              <p:spPr>
                <a:xfrm>
                  <a:off x="8125641" y="1432094"/>
                  <a:ext cx="46672" cy="46672"/>
                </a:xfrm>
                <a:custGeom>
                  <a:avLst/>
                  <a:gdLst>
                    <a:gd name="connsiteX0" fmla="*/ 7620 w 46672"/>
                    <a:gd name="connsiteY0" fmla="*/ 46673 h 46672"/>
                    <a:gd name="connsiteX1" fmla="*/ 39052 w 46672"/>
                    <a:gd name="connsiteY1" fmla="*/ 46673 h 46672"/>
                    <a:gd name="connsiteX2" fmla="*/ 46673 w 46672"/>
                    <a:gd name="connsiteY2" fmla="*/ 39052 h 46672"/>
                    <a:gd name="connsiteX3" fmla="*/ 46673 w 46672"/>
                    <a:gd name="connsiteY3" fmla="*/ 7620 h 46672"/>
                    <a:gd name="connsiteX4" fmla="*/ 39052 w 46672"/>
                    <a:gd name="connsiteY4" fmla="*/ 0 h 46672"/>
                    <a:gd name="connsiteX5" fmla="*/ 7620 w 46672"/>
                    <a:gd name="connsiteY5" fmla="*/ 0 h 46672"/>
                    <a:gd name="connsiteX6" fmla="*/ 0 w 46672"/>
                    <a:gd name="connsiteY6" fmla="*/ 7620 h 46672"/>
                    <a:gd name="connsiteX7" fmla="*/ 0 w 46672"/>
                    <a:gd name="connsiteY7" fmla="*/ 39052 h 46672"/>
                    <a:gd name="connsiteX8" fmla="*/ 7620 w 46672"/>
                    <a:gd name="connsiteY8" fmla="*/ 46673 h 46672"/>
                    <a:gd name="connsiteX9" fmla="*/ 7620 w 46672"/>
                    <a:gd name="connsiteY9" fmla="*/ 46673 h 46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672" h="46672">
                      <a:moveTo>
                        <a:pt x="7620" y="46673"/>
                      </a:moveTo>
                      <a:lnTo>
                        <a:pt x="39052" y="46673"/>
                      </a:lnTo>
                      <a:cubicBezTo>
                        <a:pt x="43815" y="46673"/>
                        <a:pt x="46673" y="42863"/>
                        <a:pt x="46673" y="39052"/>
                      </a:cubicBezTo>
                      <a:lnTo>
                        <a:pt x="46673" y="7620"/>
                      </a:lnTo>
                      <a:cubicBezTo>
                        <a:pt x="46673" y="2858"/>
                        <a:pt x="42863" y="0"/>
                        <a:pt x="39052" y="0"/>
                      </a:cubicBezTo>
                      <a:lnTo>
                        <a:pt x="7620" y="0"/>
                      </a:lnTo>
                      <a:cubicBezTo>
                        <a:pt x="2857" y="0"/>
                        <a:pt x="0" y="3810"/>
                        <a:pt x="0" y="7620"/>
                      </a:cubicBezTo>
                      <a:lnTo>
                        <a:pt x="0" y="39052"/>
                      </a:lnTo>
                      <a:cubicBezTo>
                        <a:pt x="0" y="42863"/>
                        <a:pt x="3810" y="46673"/>
                        <a:pt x="7620" y="46673"/>
                      </a:cubicBezTo>
                      <a:lnTo>
                        <a:pt x="7620" y="46673"/>
                      </a:lnTo>
                      <a:close/>
                    </a:path>
                  </a:pathLst>
                </a:custGeom>
                <a:grpFill/>
                <a:ln w="9525" cap="flat">
                  <a:noFill/>
                  <a:prstDash val="solid"/>
                  <a:miter/>
                </a:ln>
              </p:spPr>
              <p:txBody>
                <a:bodyPr rtlCol="0" anchor="ctr"/>
                <a:lstStyle/>
                <a:p>
                  <a:endParaRPr lang="en-US"/>
                </a:p>
              </p:txBody>
            </p:sp>
            <p:sp>
              <p:nvSpPr>
                <p:cNvPr id="93" name="Freeform: Shape 92">
                  <a:extLst>
                    <a:ext uri="{FF2B5EF4-FFF2-40B4-BE49-F238E27FC236}">
                      <a16:creationId xmlns:a16="http://schemas.microsoft.com/office/drawing/2014/main" id="{CC534652-E0E0-4305-B49F-FA55CC997702}"/>
                    </a:ext>
                  </a:extLst>
                </p:cNvPr>
                <p:cNvSpPr/>
                <p:nvPr/>
              </p:nvSpPr>
              <p:spPr>
                <a:xfrm>
                  <a:off x="8230416" y="1432094"/>
                  <a:ext cx="46672" cy="46672"/>
                </a:xfrm>
                <a:custGeom>
                  <a:avLst/>
                  <a:gdLst>
                    <a:gd name="connsiteX0" fmla="*/ 7620 w 46672"/>
                    <a:gd name="connsiteY0" fmla="*/ 46673 h 46672"/>
                    <a:gd name="connsiteX1" fmla="*/ 39052 w 46672"/>
                    <a:gd name="connsiteY1" fmla="*/ 46673 h 46672"/>
                    <a:gd name="connsiteX2" fmla="*/ 46673 w 46672"/>
                    <a:gd name="connsiteY2" fmla="*/ 39052 h 46672"/>
                    <a:gd name="connsiteX3" fmla="*/ 46673 w 46672"/>
                    <a:gd name="connsiteY3" fmla="*/ 7620 h 46672"/>
                    <a:gd name="connsiteX4" fmla="*/ 39052 w 46672"/>
                    <a:gd name="connsiteY4" fmla="*/ 0 h 46672"/>
                    <a:gd name="connsiteX5" fmla="*/ 7620 w 46672"/>
                    <a:gd name="connsiteY5" fmla="*/ 0 h 46672"/>
                    <a:gd name="connsiteX6" fmla="*/ 0 w 46672"/>
                    <a:gd name="connsiteY6" fmla="*/ 7620 h 46672"/>
                    <a:gd name="connsiteX7" fmla="*/ 0 w 46672"/>
                    <a:gd name="connsiteY7" fmla="*/ 39052 h 46672"/>
                    <a:gd name="connsiteX8" fmla="*/ 7620 w 46672"/>
                    <a:gd name="connsiteY8" fmla="*/ 46673 h 46672"/>
                    <a:gd name="connsiteX9" fmla="*/ 7620 w 46672"/>
                    <a:gd name="connsiteY9" fmla="*/ 46673 h 46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672" h="46672">
                      <a:moveTo>
                        <a:pt x="7620" y="46673"/>
                      </a:moveTo>
                      <a:lnTo>
                        <a:pt x="39052" y="46673"/>
                      </a:lnTo>
                      <a:cubicBezTo>
                        <a:pt x="43815" y="46673"/>
                        <a:pt x="46673" y="42863"/>
                        <a:pt x="46673" y="39052"/>
                      </a:cubicBezTo>
                      <a:lnTo>
                        <a:pt x="46673" y="7620"/>
                      </a:lnTo>
                      <a:cubicBezTo>
                        <a:pt x="46673" y="2858"/>
                        <a:pt x="42863" y="0"/>
                        <a:pt x="39052" y="0"/>
                      </a:cubicBezTo>
                      <a:lnTo>
                        <a:pt x="7620" y="0"/>
                      </a:lnTo>
                      <a:cubicBezTo>
                        <a:pt x="2857" y="0"/>
                        <a:pt x="0" y="3810"/>
                        <a:pt x="0" y="7620"/>
                      </a:cubicBezTo>
                      <a:lnTo>
                        <a:pt x="0" y="39052"/>
                      </a:lnTo>
                      <a:cubicBezTo>
                        <a:pt x="0" y="42863"/>
                        <a:pt x="3810" y="46673"/>
                        <a:pt x="7620" y="46673"/>
                      </a:cubicBezTo>
                      <a:lnTo>
                        <a:pt x="7620" y="46673"/>
                      </a:lnTo>
                      <a:close/>
                    </a:path>
                  </a:pathLst>
                </a:custGeom>
                <a:grpFill/>
                <a:ln w="9525" cap="flat">
                  <a:noFill/>
                  <a:prstDash val="solid"/>
                  <a:miter/>
                </a:ln>
              </p:spPr>
              <p:txBody>
                <a:bodyPr rtlCol="0" anchor="ctr"/>
                <a:lstStyle/>
                <a:p>
                  <a:endParaRPr lang="en-US"/>
                </a:p>
              </p:txBody>
            </p:sp>
          </p:grpSp>
        </p:grpSp>
        <p:grpSp>
          <p:nvGrpSpPr>
            <p:cNvPr id="104" name="Group 103">
              <a:extLst>
                <a:ext uri="{FF2B5EF4-FFF2-40B4-BE49-F238E27FC236}">
                  <a16:creationId xmlns:a16="http://schemas.microsoft.com/office/drawing/2014/main" id="{8D2A124B-0F14-43C1-8F82-FE65C487638E}"/>
                </a:ext>
              </a:extLst>
            </p:cNvPr>
            <p:cNvGrpSpPr/>
            <p:nvPr/>
          </p:nvGrpSpPr>
          <p:grpSpPr>
            <a:xfrm>
              <a:off x="10400048" y="3773190"/>
              <a:ext cx="652329" cy="394008"/>
              <a:chOff x="10500868" y="5035994"/>
              <a:chExt cx="652329" cy="591363"/>
            </a:xfrm>
          </p:grpSpPr>
          <p:pic>
            <p:nvPicPr>
              <p:cNvPr id="105" name="Picture 104">
                <a:extLst>
                  <a:ext uri="{FF2B5EF4-FFF2-40B4-BE49-F238E27FC236}">
                    <a16:creationId xmlns:a16="http://schemas.microsoft.com/office/drawing/2014/main" id="{6A443CD0-D20C-4CA9-B3F8-617E79281EDE}"/>
                  </a:ext>
                </a:extLst>
              </p:cNvPr>
              <p:cNvPicPr>
                <a:picLocks noChangeAspect="1"/>
              </p:cNvPicPr>
              <p:nvPr/>
            </p:nvPicPr>
            <p:blipFill>
              <a:blip r:embed="rId4"/>
              <a:stretch>
                <a:fillRect/>
              </a:stretch>
            </p:blipFill>
            <p:spPr>
              <a:xfrm>
                <a:off x="10500868" y="5035994"/>
                <a:ext cx="652329" cy="591363"/>
              </a:xfrm>
              <a:prstGeom prst="rect">
                <a:avLst/>
              </a:prstGeom>
              <a:solidFill>
                <a:srgbClr val="92D050"/>
              </a:solidFill>
              <a:ln>
                <a:solidFill>
                  <a:srgbClr val="92D050"/>
                </a:solidFill>
              </a:ln>
              <a:scene3d>
                <a:camera prst="orthographicFront">
                  <a:rot lat="0" lon="0" rev="0"/>
                </a:camera>
                <a:lightRig rig="threePt" dir="t"/>
              </a:scene3d>
            </p:spPr>
          </p:pic>
          <p:sp>
            <p:nvSpPr>
              <p:cNvPr id="106" name="Rectangle 105">
                <a:extLst>
                  <a:ext uri="{FF2B5EF4-FFF2-40B4-BE49-F238E27FC236}">
                    <a16:creationId xmlns:a16="http://schemas.microsoft.com/office/drawing/2014/main" id="{AE3B6988-0C97-490E-A932-FC9FFA0BF215}"/>
                  </a:ext>
                </a:extLst>
              </p:cNvPr>
              <p:cNvSpPr/>
              <p:nvPr/>
            </p:nvSpPr>
            <p:spPr>
              <a:xfrm>
                <a:off x="10649930" y="5269706"/>
                <a:ext cx="371867" cy="73819"/>
              </a:xfrm>
              <a:prstGeom prst="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Rectangle: Rounded Corners 106">
                <a:extLst>
                  <a:ext uri="{FF2B5EF4-FFF2-40B4-BE49-F238E27FC236}">
                    <a16:creationId xmlns:a16="http://schemas.microsoft.com/office/drawing/2014/main" id="{F3477C59-852B-4942-BEA5-4E46C65F25BB}"/>
                  </a:ext>
                </a:extLst>
              </p:cNvPr>
              <p:cNvSpPr/>
              <p:nvPr/>
            </p:nvSpPr>
            <p:spPr>
              <a:xfrm>
                <a:off x="10841831" y="5203031"/>
                <a:ext cx="111919" cy="66675"/>
              </a:xfrm>
              <a:prstGeom prst="roundRect">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14" name="Group 113">
            <a:extLst>
              <a:ext uri="{FF2B5EF4-FFF2-40B4-BE49-F238E27FC236}">
                <a16:creationId xmlns:a16="http://schemas.microsoft.com/office/drawing/2014/main" id="{CA3C3199-669C-440B-BF37-88D7FD241E4B}"/>
              </a:ext>
            </a:extLst>
          </p:cNvPr>
          <p:cNvGrpSpPr/>
          <p:nvPr/>
        </p:nvGrpSpPr>
        <p:grpSpPr>
          <a:xfrm>
            <a:off x="6905733" y="3470120"/>
            <a:ext cx="1290099" cy="833173"/>
            <a:chOff x="5396365" y="3385697"/>
            <a:chExt cx="1759118" cy="914987"/>
          </a:xfrm>
          <a:solidFill>
            <a:srgbClr val="92D050"/>
          </a:solidFill>
        </p:grpSpPr>
        <p:sp>
          <p:nvSpPr>
            <p:cNvPr id="115" name="Rectangle 114">
              <a:extLst>
                <a:ext uri="{FF2B5EF4-FFF2-40B4-BE49-F238E27FC236}">
                  <a16:creationId xmlns:a16="http://schemas.microsoft.com/office/drawing/2014/main" id="{E60BD526-4DB3-4695-ADFE-02675BE07BA5}"/>
                </a:ext>
              </a:extLst>
            </p:cNvPr>
            <p:cNvSpPr/>
            <p:nvPr/>
          </p:nvSpPr>
          <p:spPr>
            <a:xfrm>
              <a:off x="5396365" y="3385697"/>
              <a:ext cx="1759118" cy="914987"/>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TextBox 115">
              <a:extLst>
                <a:ext uri="{FF2B5EF4-FFF2-40B4-BE49-F238E27FC236}">
                  <a16:creationId xmlns:a16="http://schemas.microsoft.com/office/drawing/2014/main" id="{342C9436-440A-4701-B197-CC7354ED9011}"/>
                </a:ext>
              </a:extLst>
            </p:cNvPr>
            <p:cNvSpPr txBox="1"/>
            <p:nvPr/>
          </p:nvSpPr>
          <p:spPr>
            <a:xfrm>
              <a:off x="5728640" y="3594647"/>
              <a:ext cx="1070981" cy="405599"/>
            </a:xfrm>
            <a:prstGeom prst="rect">
              <a:avLst/>
            </a:prstGeom>
            <a:grpFill/>
          </p:spPr>
          <p:txBody>
            <a:bodyPr wrap="square" rtlCol="0">
              <a:spAutoFit/>
            </a:bodyPr>
            <a:lstStyle/>
            <a:p>
              <a:pPr algn="ctr"/>
              <a:r>
                <a:rPr lang="en-US" sz="900" dirty="0">
                  <a:solidFill>
                    <a:schemeClr val="bg1"/>
                  </a:solidFill>
                </a:rPr>
                <a:t>SYNTHESIS UNIT</a:t>
              </a:r>
            </a:p>
          </p:txBody>
        </p:sp>
      </p:grpSp>
      <p:sp>
        <p:nvSpPr>
          <p:cNvPr id="122" name="Lightning Bolt 121">
            <a:extLst>
              <a:ext uri="{FF2B5EF4-FFF2-40B4-BE49-F238E27FC236}">
                <a16:creationId xmlns:a16="http://schemas.microsoft.com/office/drawing/2014/main" id="{7EEF1779-2B7B-4CBA-A8E6-D52810D86FEC}"/>
              </a:ext>
            </a:extLst>
          </p:cNvPr>
          <p:cNvSpPr/>
          <p:nvPr/>
        </p:nvSpPr>
        <p:spPr>
          <a:xfrm>
            <a:off x="1914742" y="3158905"/>
            <a:ext cx="312171" cy="324734"/>
          </a:xfrm>
          <a:prstGeom prst="lightningBol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4" name="Picture 123">
            <a:extLst>
              <a:ext uri="{FF2B5EF4-FFF2-40B4-BE49-F238E27FC236}">
                <a16:creationId xmlns:a16="http://schemas.microsoft.com/office/drawing/2014/main" id="{406CD931-A998-49A3-8188-F73833EC5B6A}"/>
              </a:ext>
            </a:extLst>
          </p:cNvPr>
          <p:cNvPicPr>
            <a:picLocks noChangeAspect="1"/>
          </p:cNvPicPr>
          <p:nvPr/>
        </p:nvPicPr>
        <p:blipFill>
          <a:blip r:embed="rId5"/>
          <a:stretch>
            <a:fillRect/>
          </a:stretch>
        </p:blipFill>
        <p:spPr>
          <a:xfrm>
            <a:off x="1925572" y="4218224"/>
            <a:ext cx="336811" cy="445439"/>
          </a:xfrm>
          <a:prstGeom prst="rect">
            <a:avLst/>
          </a:prstGeom>
          <a:solidFill>
            <a:srgbClr val="92D050"/>
          </a:solidFill>
        </p:spPr>
      </p:pic>
      <p:grpSp>
        <p:nvGrpSpPr>
          <p:cNvPr id="65" name="Group 64">
            <a:extLst>
              <a:ext uri="{FF2B5EF4-FFF2-40B4-BE49-F238E27FC236}">
                <a16:creationId xmlns:a16="http://schemas.microsoft.com/office/drawing/2014/main" id="{BC5F1FB5-1B2A-4022-A29B-2603D30DC5F2}"/>
              </a:ext>
            </a:extLst>
          </p:cNvPr>
          <p:cNvGrpSpPr/>
          <p:nvPr/>
        </p:nvGrpSpPr>
        <p:grpSpPr>
          <a:xfrm>
            <a:off x="2894066" y="3783419"/>
            <a:ext cx="1080338" cy="833172"/>
            <a:chOff x="3180581" y="3385698"/>
            <a:chExt cx="1759118" cy="914986"/>
          </a:xfrm>
        </p:grpSpPr>
        <p:sp>
          <p:nvSpPr>
            <p:cNvPr id="98" name="Rectangle 97">
              <a:extLst>
                <a:ext uri="{FF2B5EF4-FFF2-40B4-BE49-F238E27FC236}">
                  <a16:creationId xmlns:a16="http://schemas.microsoft.com/office/drawing/2014/main" id="{8C4BBC74-CC76-4893-87E8-685C638DF56D}"/>
                </a:ext>
              </a:extLst>
            </p:cNvPr>
            <p:cNvSpPr/>
            <p:nvPr/>
          </p:nvSpPr>
          <p:spPr>
            <a:xfrm>
              <a:off x="3180581" y="3385698"/>
              <a:ext cx="1759118" cy="91498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TextBox 101">
              <a:extLst>
                <a:ext uri="{FF2B5EF4-FFF2-40B4-BE49-F238E27FC236}">
                  <a16:creationId xmlns:a16="http://schemas.microsoft.com/office/drawing/2014/main" id="{1C75CBD0-EAF4-4B96-9F80-D193C6E2F628}"/>
                </a:ext>
              </a:extLst>
            </p:cNvPr>
            <p:cNvSpPr txBox="1"/>
            <p:nvPr/>
          </p:nvSpPr>
          <p:spPr>
            <a:xfrm>
              <a:off x="3307672" y="3475690"/>
              <a:ext cx="1508766" cy="709798"/>
            </a:xfrm>
            <a:prstGeom prst="rect">
              <a:avLst/>
            </a:prstGeom>
            <a:noFill/>
          </p:spPr>
          <p:txBody>
            <a:bodyPr wrap="square" rtlCol="0">
              <a:spAutoFit/>
            </a:bodyPr>
            <a:lstStyle/>
            <a:p>
              <a:pPr algn="ctr"/>
              <a:r>
                <a:rPr lang="en-US" sz="900" dirty="0">
                  <a:solidFill>
                    <a:schemeClr val="bg1"/>
                  </a:solidFill>
                </a:rPr>
                <a:t>WATER CONDITIONING &amp; PURIFICATION</a:t>
              </a:r>
            </a:p>
          </p:txBody>
        </p:sp>
      </p:grpSp>
      <p:sp>
        <p:nvSpPr>
          <p:cNvPr id="4" name="Arrow: Right 3">
            <a:extLst>
              <a:ext uri="{FF2B5EF4-FFF2-40B4-BE49-F238E27FC236}">
                <a16:creationId xmlns:a16="http://schemas.microsoft.com/office/drawing/2014/main" id="{CBEDF3F1-91CC-4E4C-97CB-9BE0EC64963F}"/>
              </a:ext>
            </a:extLst>
          </p:cNvPr>
          <p:cNvSpPr/>
          <p:nvPr/>
        </p:nvSpPr>
        <p:spPr>
          <a:xfrm>
            <a:off x="2612510" y="3541337"/>
            <a:ext cx="1583912" cy="914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Arrow: Right 126">
            <a:extLst>
              <a:ext uri="{FF2B5EF4-FFF2-40B4-BE49-F238E27FC236}">
                <a16:creationId xmlns:a16="http://schemas.microsoft.com/office/drawing/2014/main" id="{751021F8-19E7-42AE-8F7C-CB55BBD239FF}"/>
              </a:ext>
            </a:extLst>
          </p:cNvPr>
          <p:cNvSpPr/>
          <p:nvPr/>
        </p:nvSpPr>
        <p:spPr>
          <a:xfrm>
            <a:off x="2590074" y="4218224"/>
            <a:ext cx="280670" cy="914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Arrow: Right 127">
            <a:extLst>
              <a:ext uri="{FF2B5EF4-FFF2-40B4-BE49-F238E27FC236}">
                <a16:creationId xmlns:a16="http://schemas.microsoft.com/office/drawing/2014/main" id="{C72A656F-27B8-474F-BBFB-35D0D181BA3B}"/>
              </a:ext>
            </a:extLst>
          </p:cNvPr>
          <p:cNvSpPr/>
          <p:nvPr/>
        </p:nvSpPr>
        <p:spPr>
          <a:xfrm>
            <a:off x="3987378" y="4199051"/>
            <a:ext cx="230674" cy="914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9445105B-6CBB-4C60-A83B-B49FEE0E08EF}"/>
              </a:ext>
            </a:extLst>
          </p:cNvPr>
          <p:cNvGrpSpPr/>
          <p:nvPr/>
        </p:nvGrpSpPr>
        <p:grpSpPr>
          <a:xfrm>
            <a:off x="4231578" y="2991484"/>
            <a:ext cx="3933628" cy="419766"/>
            <a:chOff x="4515461" y="3043449"/>
            <a:chExt cx="3510893" cy="419766"/>
          </a:xfrm>
        </p:grpSpPr>
        <p:sp>
          <p:nvSpPr>
            <p:cNvPr id="125" name="Arrow: Right 124">
              <a:extLst>
                <a:ext uri="{FF2B5EF4-FFF2-40B4-BE49-F238E27FC236}">
                  <a16:creationId xmlns:a16="http://schemas.microsoft.com/office/drawing/2014/main" id="{CC6A1052-21E2-41FD-948F-19B81C975556}"/>
                </a:ext>
              </a:extLst>
            </p:cNvPr>
            <p:cNvSpPr/>
            <p:nvPr/>
          </p:nvSpPr>
          <p:spPr>
            <a:xfrm>
              <a:off x="4515461" y="3043449"/>
              <a:ext cx="3510893" cy="4197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CE250FEA-1C20-445B-85FB-B909722D7A07}"/>
                </a:ext>
              </a:extLst>
            </p:cNvPr>
            <p:cNvSpPr txBox="1"/>
            <p:nvPr/>
          </p:nvSpPr>
          <p:spPr>
            <a:xfrm>
              <a:off x="5376087" y="3121306"/>
              <a:ext cx="1945317" cy="276999"/>
            </a:xfrm>
            <a:prstGeom prst="rect">
              <a:avLst/>
            </a:prstGeom>
            <a:noFill/>
          </p:spPr>
          <p:txBody>
            <a:bodyPr wrap="square" rtlCol="0">
              <a:spAutoFit/>
            </a:bodyPr>
            <a:lstStyle/>
            <a:p>
              <a:r>
                <a:rPr lang="en-US" sz="1200" dirty="0">
                  <a:solidFill>
                    <a:schemeClr val="bg1"/>
                  </a:solidFill>
                </a:rPr>
                <a:t>Ammonia Production Unit</a:t>
              </a:r>
            </a:p>
          </p:txBody>
        </p:sp>
      </p:grpSp>
      <p:sp>
        <p:nvSpPr>
          <p:cNvPr id="129" name="Arrow: Right 128">
            <a:extLst>
              <a:ext uri="{FF2B5EF4-FFF2-40B4-BE49-F238E27FC236}">
                <a16:creationId xmlns:a16="http://schemas.microsoft.com/office/drawing/2014/main" id="{4F86ED72-6E63-482A-B357-081C6DB096A7}"/>
              </a:ext>
            </a:extLst>
          </p:cNvPr>
          <p:cNvSpPr/>
          <p:nvPr/>
        </p:nvSpPr>
        <p:spPr>
          <a:xfrm>
            <a:off x="8195832" y="3856992"/>
            <a:ext cx="373687" cy="914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0" name="Arrow: Right 129">
            <a:extLst>
              <a:ext uri="{FF2B5EF4-FFF2-40B4-BE49-F238E27FC236}">
                <a16:creationId xmlns:a16="http://schemas.microsoft.com/office/drawing/2014/main" id="{CB2BA42D-0D51-49EB-ADDD-C564BAAC778A}"/>
              </a:ext>
            </a:extLst>
          </p:cNvPr>
          <p:cNvSpPr/>
          <p:nvPr/>
        </p:nvSpPr>
        <p:spPr>
          <a:xfrm>
            <a:off x="9565520" y="3843906"/>
            <a:ext cx="590424" cy="914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8BB5C827-DD84-4A07-96ED-E4616FA65336}"/>
              </a:ext>
            </a:extLst>
          </p:cNvPr>
          <p:cNvSpPr txBox="1"/>
          <p:nvPr/>
        </p:nvSpPr>
        <p:spPr>
          <a:xfrm>
            <a:off x="1611547" y="2450448"/>
            <a:ext cx="1230731" cy="307777"/>
          </a:xfrm>
          <a:prstGeom prst="rect">
            <a:avLst/>
          </a:prstGeom>
          <a:noFill/>
        </p:spPr>
        <p:txBody>
          <a:bodyPr wrap="square" rtlCol="0">
            <a:spAutoFit/>
          </a:bodyPr>
          <a:lstStyle/>
          <a:p>
            <a:r>
              <a:rPr lang="en-US" sz="1400" dirty="0"/>
              <a:t>~240MW+</a:t>
            </a:r>
          </a:p>
        </p:txBody>
      </p:sp>
      <p:sp>
        <p:nvSpPr>
          <p:cNvPr id="131" name="TextBox 130">
            <a:extLst>
              <a:ext uri="{FF2B5EF4-FFF2-40B4-BE49-F238E27FC236}">
                <a16:creationId xmlns:a16="http://schemas.microsoft.com/office/drawing/2014/main" id="{FF51BD2D-9C78-45DA-BD4E-5BBCC4A72E3E}"/>
              </a:ext>
            </a:extLst>
          </p:cNvPr>
          <p:cNvSpPr txBox="1"/>
          <p:nvPr/>
        </p:nvSpPr>
        <p:spPr>
          <a:xfrm>
            <a:off x="1514354" y="4790115"/>
            <a:ext cx="1159246" cy="523220"/>
          </a:xfrm>
          <a:prstGeom prst="rect">
            <a:avLst/>
          </a:prstGeom>
          <a:noFill/>
        </p:spPr>
        <p:txBody>
          <a:bodyPr wrap="square" rtlCol="0">
            <a:spAutoFit/>
          </a:bodyPr>
          <a:lstStyle/>
          <a:p>
            <a:pPr algn="ctr"/>
            <a:r>
              <a:rPr lang="en-US" sz="1400" dirty="0"/>
              <a:t>~XXX </a:t>
            </a:r>
          </a:p>
          <a:p>
            <a:pPr algn="ctr"/>
            <a:r>
              <a:rPr lang="en-US" sz="1400" dirty="0"/>
              <a:t>Gallons/Day</a:t>
            </a:r>
          </a:p>
        </p:txBody>
      </p:sp>
      <p:sp>
        <p:nvSpPr>
          <p:cNvPr id="132" name="TextBox 131">
            <a:extLst>
              <a:ext uri="{FF2B5EF4-FFF2-40B4-BE49-F238E27FC236}">
                <a16:creationId xmlns:a16="http://schemas.microsoft.com/office/drawing/2014/main" id="{F38B9577-ADFA-4470-9CEF-7DF83219E6E0}"/>
              </a:ext>
            </a:extLst>
          </p:cNvPr>
          <p:cNvSpPr txBox="1"/>
          <p:nvPr/>
        </p:nvSpPr>
        <p:spPr>
          <a:xfrm>
            <a:off x="4324012" y="4285873"/>
            <a:ext cx="1230731" cy="307777"/>
          </a:xfrm>
          <a:prstGeom prst="rect">
            <a:avLst/>
          </a:prstGeom>
          <a:noFill/>
        </p:spPr>
        <p:txBody>
          <a:bodyPr wrap="square" rtlCol="0">
            <a:spAutoFit/>
          </a:bodyPr>
          <a:lstStyle/>
          <a:p>
            <a:r>
              <a:rPr lang="en-US" sz="1400" dirty="0"/>
              <a:t>12 x ~20MW</a:t>
            </a:r>
          </a:p>
        </p:txBody>
      </p:sp>
      <p:sp>
        <p:nvSpPr>
          <p:cNvPr id="133" name="TextBox 132">
            <a:extLst>
              <a:ext uri="{FF2B5EF4-FFF2-40B4-BE49-F238E27FC236}">
                <a16:creationId xmlns:a16="http://schemas.microsoft.com/office/drawing/2014/main" id="{B87BF6CB-B4C0-463E-8054-75DEB743439B}"/>
              </a:ext>
            </a:extLst>
          </p:cNvPr>
          <p:cNvSpPr txBox="1"/>
          <p:nvPr/>
        </p:nvSpPr>
        <p:spPr>
          <a:xfrm>
            <a:off x="10059907" y="4457880"/>
            <a:ext cx="1230731" cy="738664"/>
          </a:xfrm>
          <a:prstGeom prst="rect">
            <a:avLst/>
          </a:prstGeom>
          <a:noFill/>
        </p:spPr>
        <p:txBody>
          <a:bodyPr wrap="square" rtlCol="0">
            <a:spAutoFit/>
          </a:bodyPr>
          <a:lstStyle/>
          <a:p>
            <a:pPr algn="ctr"/>
            <a:r>
              <a:rPr lang="en-US" sz="1400" dirty="0"/>
              <a:t>~XXXm³ (Customer Determined)</a:t>
            </a:r>
          </a:p>
        </p:txBody>
      </p:sp>
      <p:sp>
        <p:nvSpPr>
          <p:cNvPr id="134" name="TextBox 133">
            <a:extLst>
              <a:ext uri="{FF2B5EF4-FFF2-40B4-BE49-F238E27FC236}">
                <a16:creationId xmlns:a16="http://schemas.microsoft.com/office/drawing/2014/main" id="{ABC0E29A-AF85-4051-82F4-B3A262EEB29C}"/>
              </a:ext>
            </a:extLst>
          </p:cNvPr>
          <p:cNvSpPr txBox="1"/>
          <p:nvPr/>
        </p:nvSpPr>
        <p:spPr>
          <a:xfrm>
            <a:off x="8259277" y="2649356"/>
            <a:ext cx="1644731" cy="738664"/>
          </a:xfrm>
          <a:prstGeom prst="rect">
            <a:avLst/>
          </a:prstGeom>
          <a:noFill/>
        </p:spPr>
        <p:txBody>
          <a:bodyPr wrap="square" rtlCol="0">
            <a:spAutoFit/>
          </a:bodyPr>
          <a:lstStyle/>
          <a:p>
            <a:pPr algn="ctr"/>
            <a:r>
              <a:rPr lang="en-US" sz="1400" dirty="0"/>
              <a:t>~6800m³ NH3 Storage (~7 days production)</a:t>
            </a:r>
          </a:p>
        </p:txBody>
      </p:sp>
      <p:sp>
        <p:nvSpPr>
          <p:cNvPr id="135" name="TextBox 134">
            <a:extLst>
              <a:ext uri="{FF2B5EF4-FFF2-40B4-BE49-F238E27FC236}">
                <a16:creationId xmlns:a16="http://schemas.microsoft.com/office/drawing/2014/main" id="{C3162BEB-50CB-4B7C-935A-CC1E7A930DFE}"/>
              </a:ext>
            </a:extLst>
          </p:cNvPr>
          <p:cNvSpPr txBox="1"/>
          <p:nvPr/>
        </p:nvSpPr>
        <p:spPr>
          <a:xfrm>
            <a:off x="4805087" y="5255908"/>
            <a:ext cx="2961029" cy="523220"/>
          </a:xfrm>
          <a:prstGeom prst="rect">
            <a:avLst/>
          </a:prstGeom>
          <a:noFill/>
          <a:ln>
            <a:solidFill>
              <a:schemeClr val="tx1"/>
            </a:solidFill>
            <a:prstDash val="lgDash"/>
          </a:ln>
        </p:spPr>
        <p:txBody>
          <a:bodyPr wrap="square" rtlCol="0">
            <a:spAutoFit/>
          </a:bodyPr>
          <a:lstStyle/>
          <a:p>
            <a:pPr algn="ctr"/>
            <a:r>
              <a:rPr lang="en-US" sz="1400" dirty="0"/>
              <a:t>Facility footprint including expansion to 1200 </a:t>
            </a:r>
            <a:r>
              <a:rPr lang="en-US" sz="1400" dirty="0" err="1"/>
              <a:t>Te</a:t>
            </a:r>
            <a:r>
              <a:rPr lang="en-US" sz="1400" dirty="0"/>
              <a:t>/Day ~XXX-XXX Acres</a:t>
            </a:r>
          </a:p>
        </p:txBody>
      </p:sp>
      <p:sp>
        <p:nvSpPr>
          <p:cNvPr id="136" name="TextBox 135">
            <a:extLst>
              <a:ext uri="{FF2B5EF4-FFF2-40B4-BE49-F238E27FC236}">
                <a16:creationId xmlns:a16="http://schemas.microsoft.com/office/drawing/2014/main" id="{ABAE7765-6025-4A10-BF1C-C4FFF29863A8}"/>
              </a:ext>
            </a:extLst>
          </p:cNvPr>
          <p:cNvSpPr txBox="1"/>
          <p:nvPr/>
        </p:nvSpPr>
        <p:spPr>
          <a:xfrm>
            <a:off x="4938485" y="2394526"/>
            <a:ext cx="2311813" cy="553998"/>
          </a:xfrm>
          <a:prstGeom prst="rect">
            <a:avLst/>
          </a:prstGeom>
          <a:noFill/>
        </p:spPr>
        <p:txBody>
          <a:bodyPr wrap="square" rtlCol="0">
            <a:spAutoFit/>
          </a:bodyPr>
          <a:lstStyle/>
          <a:p>
            <a:pPr algn="ctr"/>
            <a:r>
              <a:rPr lang="en-US" sz="1600" b="1" dirty="0">
                <a:solidFill>
                  <a:schemeClr val="tx1"/>
                </a:solidFill>
                <a:latin typeface="Tahoma" panose="020B0604030504040204" pitchFamily="34" charset="0"/>
                <a:ea typeface="Tahoma" panose="020B0604030504040204" pitchFamily="34" charset="0"/>
                <a:cs typeface="Tahoma" panose="020B0604030504040204" pitchFamily="34" charset="0"/>
              </a:rPr>
              <a:t>~600 </a:t>
            </a:r>
            <a:r>
              <a:rPr lang="en-US" sz="1600" b="1" dirty="0" err="1">
                <a:solidFill>
                  <a:schemeClr val="tx1"/>
                </a:solidFill>
                <a:latin typeface="Tahoma" panose="020B0604030504040204" pitchFamily="34" charset="0"/>
                <a:ea typeface="Tahoma" panose="020B0604030504040204" pitchFamily="34" charset="0"/>
                <a:cs typeface="Tahoma" panose="020B0604030504040204" pitchFamily="34" charset="0"/>
              </a:rPr>
              <a:t>Te</a:t>
            </a:r>
            <a:r>
              <a:rPr lang="en-US" sz="1600" b="1" dirty="0">
                <a:solidFill>
                  <a:schemeClr val="tx1"/>
                </a:solidFill>
                <a:latin typeface="Tahoma" panose="020B0604030504040204" pitchFamily="34" charset="0"/>
                <a:ea typeface="Tahoma" panose="020B0604030504040204" pitchFamily="34" charset="0"/>
                <a:cs typeface="Tahoma" panose="020B0604030504040204" pitchFamily="34" charset="0"/>
              </a:rPr>
              <a:t>/Day NH3</a:t>
            </a:r>
          </a:p>
          <a:p>
            <a:pPr algn="ctr"/>
            <a:r>
              <a:rPr lang="en-US" sz="1400" dirty="0">
                <a:solidFill>
                  <a:schemeClr val="tx1"/>
                </a:solidFill>
                <a:latin typeface="Tahoma" panose="020B0604030504040204" pitchFamily="34" charset="0"/>
                <a:ea typeface="Tahoma" panose="020B0604030504040204" pitchFamily="34" charset="0"/>
                <a:cs typeface="Tahoma" panose="020B0604030504040204" pitchFamily="34" charset="0"/>
              </a:rPr>
              <a:t>~576,000m³/day O2</a:t>
            </a:r>
          </a:p>
        </p:txBody>
      </p:sp>
      <p:sp>
        <p:nvSpPr>
          <p:cNvPr id="137" name="TextBox 136">
            <a:extLst>
              <a:ext uri="{FF2B5EF4-FFF2-40B4-BE49-F238E27FC236}">
                <a16:creationId xmlns:a16="http://schemas.microsoft.com/office/drawing/2014/main" id="{A1AD3117-CBEE-4534-A394-22B4C8636C47}"/>
              </a:ext>
            </a:extLst>
          </p:cNvPr>
          <p:cNvSpPr txBox="1"/>
          <p:nvPr/>
        </p:nvSpPr>
        <p:spPr>
          <a:xfrm>
            <a:off x="2811034" y="4676528"/>
            <a:ext cx="1159246" cy="523220"/>
          </a:xfrm>
          <a:prstGeom prst="rect">
            <a:avLst/>
          </a:prstGeom>
          <a:noFill/>
        </p:spPr>
        <p:txBody>
          <a:bodyPr wrap="square" rtlCol="0">
            <a:spAutoFit/>
          </a:bodyPr>
          <a:lstStyle/>
          <a:p>
            <a:pPr algn="ctr"/>
            <a:r>
              <a:rPr lang="en-US" sz="1400" dirty="0"/>
              <a:t>~XXX </a:t>
            </a:r>
          </a:p>
          <a:p>
            <a:pPr algn="ctr"/>
            <a:r>
              <a:rPr lang="en-US" sz="1400" dirty="0"/>
              <a:t>Gallons/Day</a:t>
            </a:r>
          </a:p>
        </p:txBody>
      </p:sp>
      <p:cxnSp>
        <p:nvCxnSpPr>
          <p:cNvPr id="11" name="Straight Arrow Connector 10">
            <a:extLst>
              <a:ext uri="{FF2B5EF4-FFF2-40B4-BE49-F238E27FC236}">
                <a16:creationId xmlns:a16="http://schemas.microsoft.com/office/drawing/2014/main" id="{A5C41D90-5BAB-4723-8CB6-DC5C06CF5C87}"/>
              </a:ext>
            </a:extLst>
          </p:cNvPr>
          <p:cNvCxnSpPr>
            <a:cxnSpLocks/>
            <a:stCxn id="135" idx="0"/>
          </p:cNvCxnSpPr>
          <p:nvPr/>
        </p:nvCxnSpPr>
        <p:spPr>
          <a:xfrm flipH="1" flipV="1">
            <a:off x="6285601" y="4676528"/>
            <a:ext cx="1" cy="579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4701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A97DA-890D-114A-B063-9250A0AE121F}"/>
              </a:ext>
            </a:extLst>
          </p:cNvPr>
          <p:cNvSpPr>
            <a:spLocks noGrp="1"/>
          </p:cNvSpPr>
          <p:nvPr>
            <p:ph type="title"/>
          </p:nvPr>
        </p:nvSpPr>
        <p:spPr>
          <a:xfrm>
            <a:off x="838200" y="304670"/>
            <a:ext cx="10515600" cy="875096"/>
          </a:xfrm>
        </p:spPr>
        <p:txBody>
          <a:bodyPr>
            <a:normAutofit/>
          </a:bodyPr>
          <a:lstStyle/>
          <a:p>
            <a:r>
              <a:rPr lang="en-US" sz="3600" dirty="0"/>
              <a:t>Is There a Market?</a:t>
            </a:r>
          </a:p>
        </p:txBody>
      </p:sp>
      <p:sp>
        <p:nvSpPr>
          <p:cNvPr id="3" name="Content Placeholder 2">
            <a:extLst>
              <a:ext uri="{FF2B5EF4-FFF2-40B4-BE49-F238E27FC236}">
                <a16:creationId xmlns:a16="http://schemas.microsoft.com/office/drawing/2014/main" id="{C3641311-9373-5A40-9991-440DEA67D998}"/>
              </a:ext>
            </a:extLst>
          </p:cNvPr>
          <p:cNvSpPr>
            <a:spLocks noGrp="1"/>
          </p:cNvSpPr>
          <p:nvPr>
            <p:ph idx="1"/>
          </p:nvPr>
        </p:nvSpPr>
        <p:spPr>
          <a:xfrm>
            <a:off x="666093" y="1101067"/>
            <a:ext cx="10859814" cy="5549115"/>
          </a:xfrm>
        </p:spPr>
        <p:txBody>
          <a:bodyPr>
            <a:normAutofit fontScale="55000" lnSpcReduction="20000"/>
          </a:bodyPr>
          <a:lstStyle/>
          <a:p>
            <a:r>
              <a:rPr lang="en-US" sz="3600" dirty="0"/>
              <a:t>The key driver is the Paris Climate Agreement which requires global commitments to carbon neutrality by 2050.</a:t>
            </a:r>
          </a:p>
          <a:p>
            <a:pPr marL="0" indent="0">
              <a:buNone/>
            </a:pPr>
            <a:endParaRPr lang="en-US" sz="1500" dirty="0"/>
          </a:p>
          <a:p>
            <a:r>
              <a:rPr lang="en-US" sz="3600" dirty="0"/>
              <a:t>Japan is one of 129 countries that have committed to achieve the Paris Climate Agreement. They need to do so without base load nuclear which remains impacted by </a:t>
            </a:r>
            <a:r>
              <a:rPr lang="en-US" sz="3600" dirty="0" err="1"/>
              <a:t>Fukashima</a:t>
            </a:r>
            <a:r>
              <a:rPr lang="en-US" sz="3600" dirty="0"/>
              <a:t>. </a:t>
            </a:r>
            <a:r>
              <a:rPr lang="en-US" sz="3600" i="1" dirty="0" err="1"/>
              <a:t>Mckinsey</a:t>
            </a:r>
            <a:r>
              <a:rPr lang="en-US" sz="3600" dirty="0"/>
              <a:t> and others have assessed that green ammonia will have to become a major component of Japan’s energy supply to achieve that commitment. </a:t>
            </a:r>
            <a:r>
              <a:rPr lang="en-US" sz="1800" i="1" dirty="0">
                <a:hlinkClick r:id="rId2">
                  <a:extLst>
                    <a:ext uri="{A12FA001-AC4F-418D-AE19-62706E023703}">
                      <ahyp:hlinkClr xmlns:ahyp="http://schemas.microsoft.com/office/drawing/2018/hyperlinkcolor" val="tx"/>
                    </a:ext>
                  </a:extLst>
                </a:hlinkClick>
              </a:rPr>
              <a:t>https://www.mckinsey.com/business-functions/sustainability/our-insights/how-japan-could-reach-carbon-neutrality-by-2050</a:t>
            </a:r>
            <a:endParaRPr lang="en-US" sz="1800" i="1" dirty="0"/>
          </a:p>
          <a:p>
            <a:endParaRPr lang="en-US" sz="1500" dirty="0"/>
          </a:p>
          <a:p>
            <a:r>
              <a:rPr lang="en-US" sz="3600" dirty="0"/>
              <a:t>Japan’s major power supplier has announced plans for a coal transition to ammonia commencing with 20% co-firing in 2024 which will ramp up nationally over the following decade and eventually to a full transition to Ammonia in early 2040’s. Japan has stated it will require 30MM </a:t>
            </a:r>
            <a:r>
              <a:rPr lang="en-US" sz="3600" dirty="0" err="1"/>
              <a:t>Te</a:t>
            </a:r>
            <a:r>
              <a:rPr lang="en-US" sz="3600" dirty="0"/>
              <a:t> per annum of green ammonia, the equivalent of 30 world scale ammonia production facilities that will require 34GW of renewable electricity. </a:t>
            </a:r>
            <a:r>
              <a:rPr lang="en-US" sz="1800" i="1" u="sng" dirty="0"/>
              <a:t>https://</a:t>
            </a:r>
            <a:r>
              <a:rPr lang="en-US" sz="1800" i="1" u="sng" dirty="0" err="1"/>
              <a:t>www.spglobal.com</a:t>
            </a:r>
            <a:r>
              <a:rPr lang="en-US" sz="1800" i="1" u="sng" dirty="0"/>
              <a:t>/</a:t>
            </a:r>
            <a:r>
              <a:rPr lang="en-US" sz="1800" i="1" u="sng" dirty="0" err="1"/>
              <a:t>platts</a:t>
            </a:r>
            <a:r>
              <a:rPr lang="en-US" sz="1800" i="1" u="sng" dirty="0"/>
              <a:t>/</a:t>
            </a:r>
            <a:r>
              <a:rPr lang="en-US" sz="1800" i="1" u="sng" dirty="0" err="1"/>
              <a:t>en</a:t>
            </a:r>
            <a:r>
              <a:rPr lang="en-US" sz="1800" i="1" u="sng" dirty="0"/>
              <a:t>/market-insights/latest-news/coal/020821-japan-sees-30-mil-mtyear-fuel-ammonia-demand-in-2050-after-commercial-use-in-2020s</a:t>
            </a:r>
          </a:p>
          <a:p>
            <a:endParaRPr lang="en-US" sz="1500" dirty="0"/>
          </a:p>
          <a:p>
            <a:r>
              <a:rPr lang="en-US" sz="3600" dirty="0"/>
              <a:t>Mitsubishi have announced the worlds first 40MW ammonia fired gas turbine with an availability date of 2025. Other gas turbine suppliers will match that announcement shortly. </a:t>
            </a:r>
            <a:r>
              <a:rPr lang="en-US" sz="1800" i="1" u="sng" dirty="0">
                <a:hlinkClick r:id="rId3">
                  <a:extLst>
                    <a:ext uri="{A12FA001-AC4F-418D-AE19-62706E023703}">
                      <ahyp:hlinkClr xmlns:ahyp="http://schemas.microsoft.com/office/drawing/2018/hyperlinkcolor" val="tx"/>
                    </a:ext>
                  </a:extLst>
                </a:hlinkClick>
              </a:rPr>
              <a:t>https://power.mhi.com/news/20210301.html</a:t>
            </a:r>
            <a:endParaRPr lang="en-US" sz="1800" i="1" u="sng" dirty="0"/>
          </a:p>
          <a:p>
            <a:endParaRPr lang="en-US" sz="1500" dirty="0"/>
          </a:p>
          <a:p>
            <a:r>
              <a:rPr lang="en-US" sz="3600" dirty="0"/>
              <a:t>Green Ammonia requires 3 industrial scale processes, green generation, electrolysis and ammonia synthesis. There is acknowledgment that this will not facilitate direct competition with grey and blue ammonia on price. That said, the price needs to be transparent for a market to develop and with transparency comes competition to combine the 3 industrial process. We believe Texas is positioned to deliver efficiently and effectively.</a:t>
            </a:r>
            <a:r>
              <a:rPr lang="en-US" sz="3600" i="1" u="sng" dirty="0"/>
              <a:t> </a:t>
            </a:r>
            <a:r>
              <a:rPr lang="en-US" sz="1800" i="1" u="sng" dirty="0"/>
              <a:t>https://</a:t>
            </a:r>
            <a:r>
              <a:rPr lang="en-US" sz="1800" i="1" u="sng" dirty="0" err="1"/>
              <a:t>www.ammoniaenergy.org</a:t>
            </a:r>
            <a:r>
              <a:rPr lang="en-US" sz="1800" i="1" u="sng" dirty="0"/>
              <a:t>/articles/the-cost-of-co2-free-ammonia/</a:t>
            </a:r>
          </a:p>
        </p:txBody>
      </p:sp>
    </p:spTree>
    <p:extLst>
      <p:ext uri="{BB962C8B-B14F-4D97-AF65-F5344CB8AC3E}">
        <p14:creationId xmlns:p14="http://schemas.microsoft.com/office/powerpoint/2010/main" val="2390672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0AE5A-EEE4-624D-A7F1-685932A83CC7}"/>
              </a:ext>
            </a:extLst>
          </p:cNvPr>
          <p:cNvSpPr>
            <a:spLocks noGrp="1"/>
          </p:cNvSpPr>
          <p:nvPr>
            <p:ph type="title"/>
          </p:nvPr>
        </p:nvSpPr>
        <p:spPr/>
        <p:txBody>
          <a:bodyPr>
            <a:normAutofit/>
          </a:bodyPr>
          <a:lstStyle/>
          <a:p>
            <a:r>
              <a:rPr lang="en-US" sz="3600" dirty="0"/>
              <a:t>Why Texas?</a:t>
            </a:r>
          </a:p>
        </p:txBody>
      </p:sp>
      <p:sp>
        <p:nvSpPr>
          <p:cNvPr id="3" name="Content Placeholder 2">
            <a:extLst>
              <a:ext uri="{FF2B5EF4-FFF2-40B4-BE49-F238E27FC236}">
                <a16:creationId xmlns:a16="http://schemas.microsoft.com/office/drawing/2014/main" id="{D67D48AD-1818-E243-BAB0-55CFC3E8D0C9}"/>
              </a:ext>
            </a:extLst>
          </p:cNvPr>
          <p:cNvSpPr>
            <a:spLocks noGrp="1"/>
          </p:cNvSpPr>
          <p:nvPr>
            <p:ph idx="1"/>
          </p:nvPr>
        </p:nvSpPr>
        <p:spPr>
          <a:xfrm>
            <a:off x="838200" y="1690688"/>
            <a:ext cx="10515600" cy="4351338"/>
          </a:xfrm>
        </p:spPr>
        <p:txBody>
          <a:bodyPr>
            <a:normAutofit fontScale="70000" lnSpcReduction="20000"/>
          </a:bodyPr>
          <a:lstStyle/>
          <a:p>
            <a:r>
              <a:rPr lang="en-US" dirty="0"/>
              <a:t>A project developer for Green Ammonia is no different to any other industrial development, it requires the experienced people, technology, reliable and predictable regulation, land, marine access, power infrastructure, labor, a customer and finance.</a:t>
            </a:r>
          </a:p>
          <a:p>
            <a:r>
              <a:rPr lang="en-US" dirty="0"/>
              <a:t>Project finance favors a location with political stability (established laws) and a customer who has achieved an economically attainable low cost (competitive price supported by market IRR established via long term take off agreements).</a:t>
            </a:r>
          </a:p>
          <a:p>
            <a:r>
              <a:rPr lang="en-US" dirty="0"/>
              <a:t>Globally the key competitors for Green Ammonia are Saudi Arabia and Australia, they each have the capacity to match Texas’ expanding renewable energy market, however each lacks one of the key financial drivers.</a:t>
            </a:r>
          </a:p>
          <a:p>
            <a:r>
              <a:rPr lang="en-US" dirty="0"/>
              <a:t>Texas will deliver all the project requirements with specific key advantages over other USA based locations, specifically:</a:t>
            </a:r>
          </a:p>
          <a:p>
            <a:pPr lvl="1"/>
            <a:r>
              <a:rPr lang="en-US" dirty="0"/>
              <a:t>Established technical expertise grounded in world scale petrochemical execution.</a:t>
            </a:r>
          </a:p>
          <a:p>
            <a:pPr lvl="1"/>
            <a:r>
              <a:rPr lang="en-US" dirty="0"/>
              <a:t>An established regulatory system that support industrial development.</a:t>
            </a:r>
          </a:p>
          <a:p>
            <a:pPr lvl="1"/>
            <a:r>
              <a:rPr lang="en-US" dirty="0"/>
              <a:t>Multiple competing locations offering deep water access for international shipping.</a:t>
            </a:r>
          </a:p>
          <a:p>
            <a:pPr lvl="1"/>
            <a:r>
              <a:rPr lang="en-US" dirty="0"/>
              <a:t>Expanding renewable power network well served by existing transmission infrastructure.</a:t>
            </a:r>
          </a:p>
          <a:p>
            <a:pPr lvl="1"/>
            <a:r>
              <a:rPr lang="en-US" dirty="0"/>
              <a:t>An established and experienced labor pool that is globally competitive with proven delivery. </a:t>
            </a:r>
          </a:p>
          <a:p>
            <a:pPr lvl="1"/>
            <a:endParaRPr lang="en-US" dirty="0"/>
          </a:p>
          <a:p>
            <a:pPr lvl="1"/>
            <a:endParaRPr lang="en-US" dirty="0"/>
          </a:p>
          <a:p>
            <a:endParaRPr lang="en-US" dirty="0"/>
          </a:p>
        </p:txBody>
      </p:sp>
    </p:spTree>
    <p:extLst>
      <p:ext uri="{BB962C8B-B14F-4D97-AF65-F5344CB8AC3E}">
        <p14:creationId xmlns:p14="http://schemas.microsoft.com/office/powerpoint/2010/main" val="12038334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ECFB1-38C9-174E-805C-177D8D141576}"/>
              </a:ext>
            </a:extLst>
          </p:cNvPr>
          <p:cNvSpPr>
            <a:spLocks noGrp="1"/>
          </p:cNvSpPr>
          <p:nvPr>
            <p:ph type="title"/>
          </p:nvPr>
        </p:nvSpPr>
        <p:spPr>
          <a:xfrm>
            <a:off x="838200" y="383683"/>
            <a:ext cx="10515600" cy="1054420"/>
          </a:xfrm>
        </p:spPr>
        <p:txBody>
          <a:bodyPr>
            <a:normAutofit/>
          </a:bodyPr>
          <a:lstStyle/>
          <a:p>
            <a:r>
              <a:rPr lang="en-US" sz="3600" dirty="0"/>
              <a:t>Why a Bay Ltd and AltNH3Fuel LLC Partnership?</a:t>
            </a:r>
          </a:p>
        </p:txBody>
      </p:sp>
      <p:sp>
        <p:nvSpPr>
          <p:cNvPr id="3" name="Content Placeholder 2">
            <a:extLst>
              <a:ext uri="{FF2B5EF4-FFF2-40B4-BE49-F238E27FC236}">
                <a16:creationId xmlns:a16="http://schemas.microsoft.com/office/drawing/2014/main" id="{4907B36A-FA20-F745-8B35-5E574051683D}"/>
              </a:ext>
            </a:extLst>
          </p:cNvPr>
          <p:cNvSpPr>
            <a:spLocks noGrp="1"/>
          </p:cNvSpPr>
          <p:nvPr>
            <p:ph idx="1"/>
          </p:nvPr>
        </p:nvSpPr>
        <p:spPr>
          <a:xfrm>
            <a:off x="838200" y="1562793"/>
            <a:ext cx="10515600" cy="4821382"/>
          </a:xfrm>
        </p:spPr>
        <p:txBody>
          <a:bodyPr>
            <a:normAutofit fontScale="77500" lnSpcReduction="20000"/>
          </a:bodyPr>
          <a:lstStyle/>
          <a:p>
            <a:r>
              <a:rPr lang="en-US" dirty="0"/>
              <a:t>Bay Ltd will provide access to:</a:t>
            </a:r>
          </a:p>
          <a:p>
            <a:pPr lvl="1"/>
            <a:r>
              <a:rPr lang="en-US" dirty="0"/>
              <a:t>Land with marine access</a:t>
            </a:r>
          </a:p>
          <a:p>
            <a:pPr lvl="1"/>
            <a:r>
              <a:rPr lang="en-US" dirty="0"/>
              <a:t>Low level concept funding</a:t>
            </a:r>
          </a:p>
          <a:p>
            <a:pPr lvl="1"/>
            <a:r>
              <a:rPr lang="en-US" dirty="0"/>
              <a:t>EPC - Construction Execution with skin in the game.</a:t>
            </a:r>
          </a:p>
          <a:p>
            <a:pPr lvl="1"/>
            <a:r>
              <a:rPr lang="en-US" dirty="0"/>
              <a:t>Initial balance sheet strength that opens the door to power purchase agreements that will backstop customer agreements.</a:t>
            </a:r>
          </a:p>
          <a:p>
            <a:pPr lvl="1"/>
            <a:endParaRPr lang="en-US" dirty="0"/>
          </a:p>
          <a:p>
            <a:r>
              <a:rPr lang="en-US" dirty="0"/>
              <a:t>AltNH3Fuel will provide access to:</a:t>
            </a:r>
          </a:p>
          <a:p>
            <a:pPr lvl="1"/>
            <a:r>
              <a:rPr lang="en-US" dirty="0"/>
              <a:t>Lean low-cost concept delivery</a:t>
            </a:r>
          </a:p>
          <a:p>
            <a:pPr lvl="1"/>
            <a:r>
              <a:rPr lang="en-US" dirty="0"/>
              <a:t>World scale project development expertise</a:t>
            </a:r>
          </a:p>
          <a:p>
            <a:pPr lvl="1"/>
            <a:r>
              <a:rPr lang="en-US" dirty="0"/>
              <a:t>Technology</a:t>
            </a:r>
          </a:p>
          <a:p>
            <a:pPr lvl="1"/>
            <a:r>
              <a:rPr lang="en-US" dirty="0"/>
              <a:t>Customer access</a:t>
            </a:r>
          </a:p>
          <a:p>
            <a:pPr lvl="1"/>
            <a:r>
              <a:rPr lang="en-US" dirty="0"/>
              <a:t>Project finance for pre-FID and EPC</a:t>
            </a:r>
          </a:p>
          <a:p>
            <a:pPr marL="457200" lvl="1" indent="0">
              <a:buNone/>
            </a:pPr>
            <a:endParaRPr lang="en-US" dirty="0"/>
          </a:p>
          <a:p>
            <a:r>
              <a:rPr lang="en-US" dirty="0"/>
              <a:t>Together we can deliver the concept that allows the commercial offering to be finalized and presented. The site backstops the size and expansion potential, fixing the cost for power availability, EPC execution, operations and customer transport.</a:t>
            </a:r>
          </a:p>
          <a:p>
            <a:pPr lvl="1"/>
            <a:endParaRPr lang="en-US" dirty="0"/>
          </a:p>
        </p:txBody>
      </p:sp>
    </p:spTree>
    <p:extLst>
      <p:ext uri="{BB962C8B-B14F-4D97-AF65-F5344CB8AC3E}">
        <p14:creationId xmlns:p14="http://schemas.microsoft.com/office/powerpoint/2010/main" val="2865942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F877A5-7D45-F647-9B08-28D2BA887E5A}"/>
              </a:ext>
            </a:extLst>
          </p:cNvPr>
          <p:cNvSpPr>
            <a:spLocks noGrp="1"/>
          </p:cNvSpPr>
          <p:nvPr>
            <p:ph type="title"/>
          </p:nvPr>
        </p:nvSpPr>
        <p:spPr/>
        <p:txBody>
          <a:bodyPr>
            <a:normAutofit/>
          </a:bodyPr>
          <a:lstStyle/>
          <a:p>
            <a:r>
              <a:rPr lang="en-US" sz="3600" dirty="0"/>
              <a:t>Questions and Next Steps?</a:t>
            </a:r>
          </a:p>
        </p:txBody>
      </p:sp>
      <p:sp>
        <p:nvSpPr>
          <p:cNvPr id="3" name="Content Placeholder 2">
            <a:extLst>
              <a:ext uri="{FF2B5EF4-FFF2-40B4-BE49-F238E27FC236}">
                <a16:creationId xmlns:a16="http://schemas.microsoft.com/office/drawing/2014/main" id="{9B058E56-D200-4747-82F5-2CA1C81A2287}"/>
              </a:ext>
            </a:extLst>
          </p:cNvPr>
          <p:cNvSpPr>
            <a:spLocks noGrp="1"/>
          </p:cNvSpPr>
          <p:nvPr>
            <p:ph idx="1"/>
          </p:nvPr>
        </p:nvSpPr>
        <p:spPr>
          <a:xfrm>
            <a:off x="838200" y="2235201"/>
            <a:ext cx="10515600" cy="2147286"/>
          </a:xfrm>
        </p:spPr>
        <p:txBody>
          <a:bodyPr/>
          <a:lstStyle/>
          <a:p>
            <a:r>
              <a:rPr lang="en-US" dirty="0"/>
              <a:t>Confidentiality agreement</a:t>
            </a:r>
          </a:p>
          <a:p>
            <a:r>
              <a:rPr lang="en-US" dirty="0"/>
              <a:t>Land availability and suitability</a:t>
            </a:r>
          </a:p>
          <a:p>
            <a:r>
              <a:rPr lang="en-US" dirty="0"/>
              <a:t>Project SPV – Agree MOU for concept select leading to customer commitment.</a:t>
            </a:r>
          </a:p>
        </p:txBody>
      </p:sp>
    </p:spTree>
    <p:extLst>
      <p:ext uri="{BB962C8B-B14F-4D97-AF65-F5344CB8AC3E}">
        <p14:creationId xmlns:p14="http://schemas.microsoft.com/office/powerpoint/2010/main" val="25676834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340</TotalTime>
  <Words>1105</Words>
  <Application>Microsoft Office PowerPoint</Application>
  <PresentationFormat>Widescreen</PresentationFormat>
  <Paragraphs>78</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Ethnocentric Rg</vt:lpstr>
      <vt:lpstr>Tahoma</vt:lpstr>
      <vt:lpstr>Office Theme</vt:lpstr>
      <vt:lpstr>COVERSHEET HERE</vt:lpstr>
      <vt:lpstr>Introduction</vt:lpstr>
      <vt:lpstr>The Proposition – Why Hydrogen and Green Ammonia?</vt:lpstr>
      <vt:lpstr>Project Block Flow Diagram</vt:lpstr>
      <vt:lpstr>Is There a Market?</vt:lpstr>
      <vt:lpstr>Why Texas?</vt:lpstr>
      <vt:lpstr>Why a Bay Ltd and AltNH3Fuel LLC Partnership?</vt:lpstr>
      <vt:lpstr>Questions and 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LOGO HERE</dc:title>
  <dc:creator>Chris</dc:creator>
  <cp:lastModifiedBy>Mick Rowlands</cp:lastModifiedBy>
  <cp:revision>9</cp:revision>
  <dcterms:created xsi:type="dcterms:W3CDTF">2021-09-24T00:51:26Z</dcterms:created>
  <dcterms:modified xsi:type="dcterms:W3CDTF">2021-09-25T21:30:55Z</dcterms:modified>
</cp:coreProperties>
</file>